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537" r:id="rId2"/>
    <p:sldId id="592" r:id="rId3"/>
    <p:sldId id="534" r:id="rId4"/>
    <p:sldId id="533" r:id="rId5"/>
    <p:sldId id="488" r:id="rId6"/>
    <p:sldId id="522" r:id="rId7"/>
    <p:sldId id="624" r:id="rId8"/>
    <p:sldId id="625" r:id="rId9"/>
    <p:sldId id="623" r:id="rId10"/>
    <p:sldId id="626" r:id="rId11"/>
    <p:sldId id="340" r:id="rId12"/>
    <p:sldId id="62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80933" autoAdjust="0"/>
  </p:normalViewPr>
  <p:slideViewPr>
    <p:cSldViewPr snapToGrid="0">
      <p:cViewPr varScale="1">
        <p:scale>
          <a:sx n="87" d="100"/>
          <a:sy n="87" d="100"/>
        </p:scale>
        <p:origin x="357" y="48"/>
      </p:cViewPr>
      <p:guideLst/>
    </p:cSldViewPr>
  </p:slideViewPr>
  <p:notesTextViewPr>
    <p:cViewPr>
      <p:scale>
        <a:sx n="3" d="2"/>
        <a:sy n="3" d="2"/>
      </p:scale>
      <p:origin x="0" y="0"/>
    </p:cViewPr>
  </p:notesTextViewPr>
  <p:sorterViewPr>
    <p:cViewPr>
      <p:scale>
        <a:sx n="100" d="100"/>
        <a:sy n="100" d="100"/>
      </p:scale>
      <p:origin x="0" y="-390"/>
    </p:cViewPr>
  </p:sorterViewPr>
  <p:notesViewPr>
    <p:cSldViewPr snapToGrid="0" showGuides="1">
      <p:cViewPr varScale="1">
        <p:scale>
          <a:sx n="93" d="100"/>
          <a:sy n="93" d="100"/>
        </p:scale>
        <p:origin x="36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2019-11-05</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2019-11-05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oks.s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rfma.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Inom flera av socialtjänstens verksamhetsområden saknas vetenskaplig kunskap. Vi vet inte alltid säkert vilka bedömningsmetoder och insatser som är bäst och vilka som inte är bra. Resurserna är i samhället och socialtjänsten är begränsade och därför är det naturligtvis viktigt att veta vilka effekter olika insatser har för att kunna lägga de begränsade resurser på de insatser som är säkrast och gör skillnad för brukarna. </a:t>
            </a:r>
          </a:p>
        </p:txBody>
      </p:sp>
      <p:sp>
        <p:nvSpPr>
          <p:cNvPr id="4" name="Platshållare för bildnummer 3"/>
          <p:cNvSpPr>
            <a:spLocks noGrp="1"/>
          </p:cNvSpPr>
          <p:nvPr>
            <p:ph type="sldNum" sz="quarter" idx="5"/>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408223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Stort område, många olika målgrupper med olika livssituationer, möjligheter att föra sin talan. </a:t>
            </a:r>
          </a:p>
          <a:p>
            <a:r>
              <a:rPr lang="sv-SE" dirty="0"/>
              <a:t>Inte lika organiserade grupper som i H&amp;S</a:t>
            </a:r>
          </a:p>
          <a:p>
            <a:r>
              <a:rPr lang="sv-SE" dirty="0"/>
              <a:t>I sjukvården pratar man om spetspatienter, delvis starkare målgrupper, annan bakgrund</a:t>
            </a: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196369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88373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Vision: Programmet ska genom forskning bidra till en mer evidensbaserad  socialtjänst som bättre kan möta utmaningarna i samhället, inom socialtjänsten och för de personer och närstående som berörs av socialtjänstens insatser.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Återkommande utlysningar men också skapa mervärden på olika sätt, nätverk, mötesplatsträffar. 100 mnkr per år from 2020. </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129224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200" kern="1200" dirty="0">
                <a:solidFill>
                  <a:schemeClr val="tx1"/>
                </a:solidFill>
                <a:effectLst/>
                <a:latin typeface="+mn-lt"/>
                <a:ea typeface="+mn-ea"/>
                <a:cs typeface="+mn-cs"/>
              </a:rPr>
              <a:t>Tillämpad forskning syftar till att kunskapen ska komma till användning utanför forskningsmiljön</a:t>
            </a:r>
            <a:endParaRPr lang="sv-SE" dirty="0"/>
          </a:p>
          <a:p>
            <a:pPr marL="228600" indent="-228600">
              <a:buFont typeface="+mj-lt"/>
              <a:buAutoNum type="arabicPeriod"/>
            </a:pPr>
            <a:r>
              <a:rPr lang="sv-SE" dirty="0"/>
              <a:t>ur ett klient- och brukarperspektiv</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dirty="0"/>
              <a:t>och kan leda till nytta och användbarhet för klienter, socialtjänstens verksamhet och samhället i stort.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dirty="0"/>
              <a:t>Brukarperspektivet är viktigt för den typ av forskning som vi ska finansiera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65195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Kort version sammanfattning, lång version kan laddas ner gratis på Fortes hemsida</a:t>
            </a:r>
          </a:p>
          <a:p>
            <a:pPr marL="171450" indent="-171450">
              <a:buFont typeface="Arial" panose="020B0604020202020204" pitchFamily="34" charset="0"/>
              <a:buChar char="•"/>
            </a:pPr>
            <a:r>
              <a:rPr lang="sv-SE" dirty="0"/>
              <a:t>Anger </a:t>
            </a:r>
            <a:r>
              <a:rPr lang="sv-SE" dirty="0" err="1"/>
              <a:t>inriktnignen</a:t>
            </a:r>
            <a:r>
              <a:rPr lang="sv-SE" dirty="0"/>
              <a:t> för den forskning som ska finansieras inom programmet</a:t>
            </a:r>
          </a:p>
          <a:p>
            <a:pPr marL="171450" indent="-171450">
              <a:buFont typeface="Arial" panose="020B0604020202020204" pitchFamily="34" charset="0"/>
              <a:buChar char="•"/>
            </a:pPr>
            <a:r>
              <a:rPr lang="sv-SE" dirty="0"/>
              <a:t>Referensgrupp NSPH</a:t>
            </a:r>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20779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Agendan innehåller prioriterade forskningsområden. För att komma fram till dessa har vi använt oss av en metod med </a:t>
            </a:r>
            <a:r>
              <a:rPr lang="sv-SE" dirty="0" err="1"/>
              <a:t>inspriration</a:t>
            </a:r>
            <a:r>
              <a:rPr lang="sv-SE" dirty="0"/>
              <a:t> från väl etablerad metod framtagen i </a:t>
            </a:r>
            <a:r>
              <a:rPr lang="sv-SE" dirty="0" err="1"/>
              <a:t>england</a:t>
            </a:r>
            <a:r>
              <a:rPr lang="sv-SE" dirty="0"/>
              <a:t> för att </a:t>
            </a:r>
            <a:r>
              <a:rPr lang="sv-SE" dirty="0" err="1"/>
              <a:t>identi</a:t>
            </a:r>
            <a:r>
              <a:rPr lang="sv-SE" dirty="0"/>
              <a:t> och </a:t>
            </a:r>
            <a:r>
              <a:rPr lang="sv-SE" dirty="0" err="1"/>
              <a:t>prio</a:t>
            </a:r>
            <a:r>
              <a:rPr lang="sv-SE" dirty="0"/>
              <a:t> forskningsfrågor. </a:t>
            </a:r>
          </a:p>
          <a:p>
            <a:pPr marL="171450" indent="-171450">
              <a:buFont typeface="Arial" panose="020B0604020202020204" pitchFamily="34" charset="0"/>
              <a:buChar char="•"/>
            </a:pPr>
            <a:r>
              <a:rPr lang="sv-SE" dirty="0"/>
              <a:t>Fokus hearings och prioritering. Träffat ca 80 personer: forskare, praktik, myndigheter, brukar- och intresseorganisationer. Verdandi, ideell arena, maskrosbarn, fryshuset, </a:t>
            </a:r>
            <a:r>
              <a:rPr lang="sv-SE" dirty="0" err="1"/>
              <a:t>nsph</a:t>
            </a:r>
            <a:r>
              <a:rPr lang="sv-SE" dirty="0"/>
              <a:t>, funkrätt </a:t>
            </a:r>
            <a:r>
              <a:rPr lang="sv-SE" dirty="0" err="1"/>
              <a:t>sv</a:t>
            </a:r>
            <a:endParaRPr lang="sv-SE" dirty="0"/>
          </a:p>
          <a:p>
            <a:pPr marL="171450" indent="-171450">
              <a:buFont typeface="Arial" panose="020B0604020202020204" pitchFamily="34" charset="0"/>
              <a:buChar char="•"/>
            </a:pPr>
            <a:r>
              <a:rPr lang="sv-SE" sz="1200" b="0" dirty="0">
                <a:highlight>
                  <a:srgbClr val="FFFF00"/>
                </a:highlight>
              </a:rPr>
              <a:t>A</a:t>
            </a:r>
            <a:r>
              <a:rPr lang="sv-SE" dirty="0">
                <a:highlight>
                  <a:srgbClr val="FFFF00"/>
                </a:highlight>
              </a:rPr>
              <a:t>rbetsgrupp ca 20 personer, individuell ranking + workshop. </a:t>
            </a:r>
            <a:r>
              <a:rPr lang="sv-SE" sz="1200" kern="1200" dirty="0">
                <a:solidFill>
                  <a:schemeClr val="tx1"/>
                </a:solidFill>
                <a:effectLst/>
                <a:highlight>
                  <a:srgbClr val="FFFF00"/>
                </a:highlight>
                <a:latin typeface="+mn-lt"/>
                <a:ea typeface="+mn-ea"/>
                <a:cs typeface="+mn-cs"/>
              </a:rPr>
              <a:t>9 forskare vid universitet och lärosäten, 4 brukarorganisationer, 2 myndigheter, 1 SKL, 3 Representanter för socialtjänsten,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Vilka </a:t>
            </a:r>
            <a:r>
              <a:rPr lang="sv-SE" sz="1200" kern="1200" dirty="0" err="1">
                <a:solidFill>
                  <a:schemeClr val="tx1"/>
                </a:solidFill>
                <a:effectLst/>
                <a:latin typeface="+mn-lt"/>
                <a:ea typeface="+mn-ea"/>
                <a:cs typeface="+mn-cs"/>
              </a:rPr>
              <a:t>brukarorg</a:t>
            </a:r>
            <a:r>
              <a:rPr lang="sv-SE" sz="1200" kern="1200" dirty="0">
                <a:solidFill>
                  <a:schemeClr val="tx1"/>
                </a:solidFill>
                <a:effectLst/>
                <a:latin typeface="+mn-lt"/>
                <a:ea typeface="+mn-ea"/>
                <a:cs typeface="+mn-cs"/>
              </a:rPr>
              <a:t>? Maskrosbarn, NSPH, </a:t>
            </a:r>
            <a:r>
              <a:rPr lang="sv-SE" sz="1200" kern="1200" dirty="0" err="1">
                <a:solidFill>
                  <a:schemeClr val="tx1"/>
                </a:solidFill>
                <a:effectLst/>
                <a:latin typeface="+mn-lt"/>
                <a:ea typeface="+mn-ea"/>
                <a:cs typeface="+mn-cs"/>
              </a:rPr>
              <a:t>Funktionsrätt</a:t>
            </a:r>
            <a:r>
              <a:rPr lang="sv-SE" sz="1200" kern="1200" dirty="0">
                <a:solidFill>
                  <a:schemeClr val="tx1"/>
                </a:solidFill>
                <a:effectLst/>
                <a:latin typeface="+mn-lt"/>
                <a:ea typeface="+mn-ea"/>
                <a:cs typeface="+mn-cs"/>
              </a:rPr>
              <a:t> Sverige, Verdandi</a:t>
            </a:r>
          </a:p>
        </p:txBody>
      </p:sp>
      <p:sp>
        <p:nvSpPr>
          <p:cNvPr id="4" name="Platshållare för bildnummer 3"/>
          <p:cNvSpPr>
            <a:spLocks noGrp="1"/>
          </p:cNvSpPr>
          <p:nvPr>
            <p:ph type="sldNum" sz="quarter" idx="10"/>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8137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Generellt lite kunskap om effekter utifrån klientnära utfallsmått, mer fokus på kval. Brukarperspektivet är viktig aspekt inom alla de prioriterade områdena</a:t>
            </a:r>
          </a:p>
          <a:p>
            <a:pPr marL="285750" indent="-285750">
              <a:buFont typeface="Arial" panose="020B0604020202020204" pitchFamily="34" charset="0"/>
              <a:buChar char="•"/>
            </a:pPr>
            <a:r>
              <a:rPr lang="sv-SE" sz="1200" kern="1200" dirty="0">
                <a:solidFill>
                  <a:schemeClr val="tx1"/>
                </a:solidFill>
                <a:effectLst/>
                <a:latin typeface="+mn-lt"/>
                <a:ea typeface="+mn-ea"/>
                <a:cs typeface="+mn-cs"/>
              </a:rPr>
              <a:t>Kartläggning SBU. 125 brukar- och frivilligorganisationer (nationell nivå), 44 svarade. Workshop: </a:t>
            </a:r>
            <a:r>
              <a:rPr lang="sv-SE" dirty="0">
                <a:solidFill>
                  <a:schemeClr val="tx1"/>
                </a:solidFill>
              </a:rPr>
              <a:t>NSPH, </a:t>
            </a:r>
            <a:r>
              <a:rPr lang="sv-SE" dirty="0"/>
              <a:t>ROKS (</a:t>
            </a:r>
            <a:r>
              <a:rPr lang="sv-SE" sz="1200" b="0" i="0" u="sng" kern="1200" dirty="0">
                <a:solidFill>
                  <a:schemeClr val="tx1"/>
                </a:solidFill>
                <a:effectLst/>
                <a:latin typeface="+mn-lt"/>
                <a:ea typeface="+mn-ea"/>
                <a:cs typeface="+mn-cs"/>
                <a:hlinkClick r:id="rId3"/>
              </a:rPr>
              <a:t>Riksorganisationen för kvinnojourer och tjejjourer i Sverige</a:t>
            </a:r>
            <a:r>
              <a:rPr lang="sv-SE" sz="1200" b="0" i="0" u="sng" kern="1200" dirty="0">
                <a:solidFill>
                  <a:schemeClr val="tx1"/>
                </a:solidFill>
                <a:effectLst/>
                <a:latin typeface="+mn-lt"/>
                <a:ea typeface="+mn-ea"/>
                <a:cs typeface="+mn-cs"/>
              </a:rPr>
              <a:t>)</a:t>
            </a:r>
            <a:r>
              <a:rPr lang="sv-SE" dirty="0"/>
              <a:t>, RFMA (</a:t>
            </a:r>
            <a:r>
              <a:rPr lang="sv-SE" sz="1200" b="0" i="0" u="sng" kern="1200" dirty="0">
                <a:solidFill>
                  <a:schemeClr val="tx1"/>
                </a:solidFill>
                <a:effectLst/>
                <a:latin typeface="+mn-lt"/>
                <a:ea typeface="+mn-ea"/>
                <a:cs typeface="+mn-cs"/>
                <a:hlinkClick r:id="rId4"/>
              </a:rPr>
              <a:t>Riksförbundet mot alkohol och narkotikamissbruk</a:t>
            </a:r>
            <a:r>
              <a:rPr lang="sv-SE" sz="1200" b="0" i="0" u="sng" kern="1200" dirty="0">
                <a:solidFill>
                  <a:schemeClr val="tx1"/>
                </a:solidFill>
                <a:effectLst/>
                <a:latin typeface="+mn-lt"/>
                <a:ea typeface="+mn-ea"/>
                <a:cs typeface="+mn-cs"/>
              </a:rPr>
              <a:t>)</a:t>
            </a:r>
            <a:r>
              <a:rPr lang="sv-SE" dirty="0"/>
              <a:t>, Stadsmissionen, Rädda barnen, SPF seniorerna</a:t>
            </a:r>
            <a:endParaRPr lang="sv-SE"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a:p>
        </p:txBody>
      </p:sp>
    </p:spTree>
    <p:extLst>
      <p:ext uri="{BB962C8B-B14F-4D97-AF65-F5344CB8AC3E}">
        <p14:creationId xmlns:p14="http://schemas.microsoft.com/office/powerpoint/2010/main" val="415331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Brukarmedverkan, delaktighet och inflytande är breda begrepp och går på tvären över alla e forskningsområdena. En utgångspunkt för brukarmedverkan är att brukare är kunskapsbärare, inte bara ”mottagare”, vars självupplevda erfarenheter och kunskap kan bidra till verksamhetens och insatsernas utveckling, innehåll och kvalitet. Brukarens perspektiv är också en av pelarna inom evidensbaserad praktik, som innebär en sammanvägning av beprövad erfarenhet, bästa tillgängliga vetenskapliga kunskap och den enskildes situation, erfarenheter och önskemål vid beslut om insatser. </a:t>
            </a:r>
          </a:p>
          <a:p>
            <a:r>
              <a:rPr lang="sv-SE" dirty="0"/>
              <a:t>Eftersom viktigt att utveckla och utvärdera metoder utifrån brukarnas behov och att organisera arbetet och arbetssätt i socialtjänsten utifrån ett brukarperspektiv. </a:t>
            </a:r>
          </a:p>
        </p:txBody>
      </p:sp>
      <p:sp>
        <p:nvSpPr>
          <p:cNvPr id="4" name="Platshållare för bildnummer 3"/>
          <p:cNvSpPr>
            <a:spLocks noGrp="1"/>
          </p:cNvSpPr>
          <p:nvPr>
            <p:ph type="sldNum" sz="quarter" idx="5"/>
          </p:nvPr>
        </p:nvSpPr>
        <p:spPr/>
        <p:txBody>
          <a:bodyPr/>
          <a:lstStyle/>
          <a:p>
            <a:fld id="{D0B863A3-F6DA-432C-A68C-0B1EB56ED58E}" type="slidenum">
              <a:rPr lang="sv-SE" smtClean="0"/>
              <a:t>7</a:t>
            </a:fld>
            <a:endParaRPr lang="sv-SE"/>
          </a:p>
        </p:txBody>
      </p:sp>
    </p:spTree>
    <p:extLst>
      <p:ext uri="{BB962C8B-B14F-4D97-AF65-F5344CB8AC3E}">
        <p14:creationId xmlns:p14="http://schemas.microsoft.com/office/powerpoint/2010/main" val="34929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Brukare och brukarorganisationer kan delta i forskningsprocessen på olika sätt, från val av forskningsfrågeställningar och utfallsmått, till datainsamling och tolkning och spridning av forskningsresultat. </a:t>
            </a:r>
          </a:p>
          <a:p>
            <a:endParaRPr lang="sv-SE" dirty="0"/>
          </a:p>
          <a:p>
            <a:r>
              <a:rPr lang="sv-SE" dirty="0"/>
              <a:t>BG: NSPH</a:t>
            </a:r>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49475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a:t>
            </a:r>
          </a:p>
          <a:p>
            <a:r>
              <a:rPr lang="sv-SE" dirty="0"/>
              <a:t>Utmaning: representativitet, brett område, svårt nå enskilda individer, ovana att tycka till om forskning</a:t>
            </a:r>
          </a:p>
        </p:txBody>
      </p:sp>
      <p:sp>
        <p:nvSpPr>
          <p:cNvPr id="4" name="Platshållare för bildnummer 3"/>
          <p:cNvSpPr>
            <a:spLocks noGrp="1"/>
          </p:cNvSpPr>
          <p:nvPr>
            <p:ph type="sldNum" sz="quarter" idx="5"/>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1077470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2" name="textruta 21">
            <a:extLst>
              <a:ext uri="{FF2B5EF4-FFF2-40B4-BE49-F238E27FC236}">
                <a16:creationId xmlns:a16="http://schemas.microsoft.com/office/drawing/2014/main" id="{258436A0-D004-42F2-BC20-A3D95B2E710F}"/>
              </a:ext>
            </a:extLst>
          </p:cNvPr>
          <p:cNvSpPr txBox="1"/>
          <p:nvPr userDrawn="1"/>
        </p:nvSpPr>
        <p:spPr>
          <a:xfrm>
            <a:off x="9645781" y="449117"/>
            <a:ext cx="2088001" cy="1065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1"/>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61B0854B-8A6A-41B6-BE66-E8483DD3F3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lvl1pPr>
              <a:defRPr>
                <a:solidFill>
                  <a:schemeClr val="bg1"/>
                </a:solidFill>
              </a:defRPr>
            </a:lvl1pPr>
          </a:lstStyle>
          <a:p>
            <a:endParaRPr lang="sv-SE" dirty="0"/>
          </a:p>
        </p:txBody>
      </p:sp>
      <p:sp>
        <p:nvSpPr>
          <p:cNvPr id="8" name="Platshållare för sidfot 7"/>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9" name="Platshållare för bildnummer 8"/>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dirty="0"/>
          </a:p>
        </p:txBody>
      </p:sp>
      <p:sp>
        <p:nvSpPr>
          <p:cNvPr id="13" name="Platshållare för text 4">
            <a:extLst>
              <a:ext uri="{FF2B5EF4-FFF2-40B4-BE49-F238E27FC236}">
                <a16:creationId xmlns:a16="http://schemas.microsoft.com/office/drawing/2014/main" id="{598088D9-149E-4008-9567-932D54A26042}"/>
              </a:ext>
            </a:extLst>
          </p:cNvPr>
          <p:cNvSpPr>
            <a:spLocks noGrp="1"/>
          </p:cNvSpPr>
          <p:nvPr>
            <p:ph type="body" sz="quarter" idx="15" hasCustomPrompt="1"/>
          </p:nvPr>
        </p:nvSpPr>
        <p:spPr>
          <a:xfrm>
            <a:off x="11149062" y="6416263"/>
            <a:ext cx="813600" cy="252826"/>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313802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5076827"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75390" y="2276475"/>
            <a:ext cx="5076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 tre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47595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488D0D8-180C-4986-9D65-563FF784D21D}"/>
              </a:ext>
            </a:extLst>
          </p:cNvPr>
          <p:cNvSpPr>
            <a:spLocks noGrp="1"/>
          </p:cNvSpPr>
          <p:nvPr>
            <p:ph sz="quarter" idx="14"/>
          </p:nvPr>
        </p:nvSpPr>
        <p:spPr>
          <a:xfrm>
            <a:off x="811212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2875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Forskningsrådet för hälsa, arbetsliv och välfärd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233605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Presentationens namn</a:t>
            </a:r>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dirty="0"/>
              <a:t>Presentationens namn</a:t>
            </a:r>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Eng] 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objekt 4">
            <a:extLst>
              <a:ext uri="{FF2B5EF4-FFF2-40B4-BE49-F238E27FC236}">
                <a16:creationId xmlns:a16="http://schemas.microsoft.com/office/drawing/2014/main" id="{FF15A491-BBE8-4BA0-9A62-B516436EBC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5781" y="449117"/>
            <a:ext cx="2088001" cy="1033527"/>
          </a:xfrm>
          <a:prstGeom prst="rect">
            <a:avLst/>
          </a:prstGeom>
        </p:spPr>
      </p:pic>
    </p:spTree>
    <p:extLst>
      <p:ext uri="{BB962C8B-B14F-4D97-AF65-F5344CB8AC3E}">
        <p14:creationId xmlns:p14="http://schemas.microsoft.com/office/powerpoint/2010/main" val="202131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g] Rubrikbild med foto">
    <p:bg>
      <p:bgPr>
        <a:solidFill>
          <a:schemeClr val="accent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AAE30589-8034-4324-A69C-C035E37C900F}"/>
              </a:ext>
            </a:extLst>
          </p:cNvPr>
          <p:cNvSpPr>
            <a:spLocks noGrp="1"/>
          </p:cNvSpPr>
          <p:nvPr>
            <p:ph type="pic" sz="quarter" idx="10" hasCustomPrompt="1"/>
          </p:nvPr>
        </p:nvSpPr>
        <p:spPr>
          <a:xfrm>
            <a:off x="0" y="0"/>
            <a:ext cx="12192000" cy="6858000"/>
          </a:xfrm>
        </p:spPr>
        <p:txBody>
          <a:bodyPr lIns="180000" tIns="180000" rIns="180000" bIns="180000"/>
          <a:lstStyle>
            <a:lvl1pPr>
              <a:defRPr>
                <a:solidFill>
                  <a:schemeClr val="bg1"/>
                </a:solidFill>
              </a:defRPr>
            </a:lvl1pPr>
          </a:lstStyle>
          <a:p>
            <a:r>
              <a:rPr lang="sv-SE" dirty="0"/>
              <a:t>Klicka på bildramen för att infoga en bild.</a:t>
            </a:r>
          </a:p>
        </p:txBody>
      </p:sp>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Platshållare för text 7">
            <a:extLst>
              <a:ext uri="{FF2B5EF4-FFF2-40B4-BE49-F238E27FC236}">
                <a16:creationId xmlns:a16="http://schemas.microsoft.com/office/drawing/2014/main" id="{9587EC25-A0A3-472D-8AD3-1692FBDA35E1}"/>
              </a:ext>
            </a:extLst>
          </p:cNvPr>
          <p:cNvSpPr>
            <a:spLocks noGrp="1"/>
          </p:cNvSpPr>
          <p:nvPr>
            <p:ph type="body" sz="quarter" idx="11" hasCustomPrompt="1"/>
          </p:nvPr>
        </p:nvSpPr>
        <p:spPr>
          <a:xfrm>
            <a:off x="9645782" y="449117"/>
            <a:ext cx="2088001" cy="1065427"/>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3818940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g] 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Swedish Research Council for Health, </a:t>
            </a:r>
            <a:r>
              <a:rPr lang="sv-SE" sz="900" kern="1200" dirty="0" err="1">
                <a:solidFill>
                  <a:schemeClr val="bg1"/>
                </a:solidFill>
                <a:latin typeface="Arial" panose="020B0604020202020204" pitchFamily="34" charset="0"/>
                <a:ea typeface="+mn-ea"/>
                <a:cs typeface="Arial" panose="020B0604020202020204" pitchFamily="34" charset="0"/>
              </a:rPr>
              <a:t>Working</a:t>
            </a:r>
            <a:r>
              <a:rPr lang="sv-SE" sz="900" kern="1200" dirty="0">
                <a:solidFill>
                  <a:schemeClr val="bg1"/>
                </a:solidFill>
                <a:latin typeface="Arial" panose="020B0604020202020204" pitchFamily="34" charset="0"/>
                <a:ea typeface="+mn-ea"/>
                <a:cs typeface="Arial" panose="020B0604020202020204" pitchFamily="34" charset="0"/>
              </a:rPr>
              <a:t> Life and Welfare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389641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vit text">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425481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svart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tx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36748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innehåll + bild Ljus">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lvl1pPr>
            <a:lvl2pPr>
              <a:defRPr sz="2000"/>
            </a:lvl2pPr>
            <a:lvl3pPr>
              <a:defRPr sz="2000"/>
            </a:lvl3pPr>
            <a:lvl4pPr>
              <a:defRPr sz="2000"/>
            </a:lvl4pPr>
            <a:lvl5pPr>
              <a:defRPr sz="2000"/>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169612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innehåll + bild Mörk">
    <p:bg>
      <p:bgPr>
        <a:solidFill>
          <a:schemeClr val="tx2"/>
        </a:solidFill>
        <a:effectLst/>
      </p:bgPr>
    </p:bg>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lvl1pPr>
              <a:defRPr>
                <a:solidFill>
                  <a:schemeClr val="bg1"/>
                </a:solidFill>
              </a:defRPr>
            </a:lvl1p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78454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2/3">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9477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innehåll + citat">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9D318ED-CDBB-4B95-920E-9F76B923B878}"/>
              </a:ext>
            </a:extLst>
          </p:cNvPr>
          <p:cNvSpPr>
            <a:spLocks noGrp="1"/>
          </p:cNvSpPr>
          <p:nvPr>
            <p:ph type="body" sz="quarter" idx="14"/>
          </p:nvPr>
        </p:nvSpPr>
        <p:spPr>
          <a:xfrm>
            <a:off x="8472214" y="2276475"/>
            <a:ext cx="2880000" cy="3924300"/>
          </a:xfrm>
        </p:spPr>
        <p:txBody>
          <a:bodyPr/>
          <a:lstStyle>
            <a:lvl1pPr>
              <a:defRPr sz="1400" b="1" i="1">
                <a:solidFill>
                  <a:schemeClr val="accent1"/>
                </a:solidFill>
              </a:defRPr>
            </a:lvl1pPr>
            <a:lvl2pPr>
              <a:defRPr sz="1400" b="1" i="1">
                <a:solidFill>
                  <a:schemeClr val="accent1"/>
                </a:solidFill>
              </a:defRPr>
            </a:lvl2pPr>
            <a:lvl3pPr>
              <a:defRPr sz="1400" b="1" i="1">
                <a:solidFill>
                  <a:schemeClr val="accent1"/>
                </a:solidFill>
              </a:defRPr>
            </a:lvl3pPr>
            <a:lvl4pPr>
              <a:defRPr sz="1400" b="1" i="1">
                <a:solidFill>
                  <a:schemeClr val="accent1"/>
                </a:solidFill>
              </a:defRPr>
            </a:lvl4pPr>
            <a:lvl5pPr>
              <a:defRPr sz="1400" b="1" i="1">
                <a:solidFill>
                  <a:schemeClr val="accent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6541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Avsnittsrubrik Gul">
    <p:bg>
      <p:bgPr>
        <a:solidFill>
          <a:schemeClr val="accent2"/>
        </a:solidFill>
        <a:effectLst/>
      </p:bgPr>
    </p:bg>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A1FBD330-161E-434F-89D9-3D98E1FB3C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endParaRPr lang="sv-SE" dirty="0"/>
          </a:p>
        </p:txBody>
      </p:sp>
      <p:sp>
        <p:nvSpPr>
          <p:cNvPr id="8" name="Platshållare för sidfot 7"/>
          <p:cNvSpPr>
            <a:spLocks noGrp="1"/>
          </p:cNvSpPr>
          <p:nvPr>
            <p:ph type="ftr" sz="quarter" idx="11"/>
          </p:nvPr>
        </p:nvSpPr>
        <p:spPr/>
        <p:txBody>
          <a:bodyPr/>
          <a:lstStyle/>
          <a:p>
            <a:r>
              <a:rPr lang="sv-SE" dirty="0"/>
              <a:t>Presentationens 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t>‹#›</a:t>
            </a:fld>
            <a:endParaRPr lang="sv-SE" dirty="0"/>
          </a:p>
        </p:txBody>
      </p:sp>
      <p:pic>
        <p:nvPicPr>
          <p:cNvPr id="10" name="Bildobjekt 9">
            <a:extLst>
              <a:ext uri="{FF2B5EF4-FFF2-40B4-BE49-F238E27FC236}">
                <a16:creationId xmlns:a16="http://schemas.microsoft.com/office/drawing/2014/main" id="{F1DF5ED1-E46B-4EEC-8A54-55A2815F4A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788" y="690177"/>
            <a:ext cx="10512425" cy="1008000"/>
          </a:xfrm>
          <a:prstGeom prst="rect">
            <a:avLst/>
          </a:prstGeom>
        </p:spPr>
        <p:txBody>
          <a:bodyPr vert="horz" lIns="0" tIns="0" rIns="0" bIns="0" rtlCol="0" anchor="t">
            <a:noAutofit/>
          </a:bodyPr>
          <a:lstStyle/>
          <a:p>
            <a:endParaRPr lang="sv-SE" dirty="0"/>
          </a:p>
        </p:txBody>
      </p:sp>
      <p:sp>
        <p:nvSpPr>
          <p:cNvPr id="3" name="Platshållare för text 2"/>
          <p:cNvSpPr>
            <a:spLocks noGrp="1"/>
          </p:cNvSpPr>
          <p:nvPr>
            <p:ph type="body" idx="1"/>
          </p:nvPr>
        </p:nvSpPr>
        <p:spPr>
          <a:xfrm>
            <a:off x="839786" y="2276475"/>
            <a:ext cx="10512425" cy="3924299"/>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649142" y="6416262"/>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27013" y="6416675"/>
            <a:ext cx="4114800" cy="252413"/>
          </a:xfrm>
          <a:prstGeom prst="rect">
            <a:avLst/>
          </a:prstGeom>
        </p:spPr>
        <p:txBody>
          <a:bodyPr vert="horz" lIns="0" tIns="0" rIns="0" bIns="0" rtlCol="0" anchor="b"/>
          <a:lstStyle>
            <a:lvl1pPr algn="l">
              <a:defRPr sz="800">
                <a:solidFill>
                  <a:schemeClr val="accent1"/>
                </a:solidFill>
                <a:latin typeface="Arial" panose="020B0604020202020204" pitchFamily="34" charset="0"/>
                <a:cs typeface="Arial" panose="020B0604020202020204" pitchFamily="34" charset="0"/>
              </a:defRPr>
            </a:lvl1pPr>
          </a:lstStyle>
          <a:p>
            <a:r>
              <a:rPr lang="sv-SE" dirty="0"/>
              <a:t>Presentationens namn</a:t>
            </a:r>
          </a:p>
        </p:txBody>
      </p:sp>
      <p:sp>
        <p:nvSpPr>
          <p:cNvPr id="6" name="Platshållare för bildnummer 5"/>
          <p:cNvSpPr>
            <a:spLocks noGrp="1"/>
          </p:cNvSpPr>
          <p:nvPr>
            <p:ph type="sldNum" sz="quarter" idx="4"/>
          </p:nvPr>
        </p:nvSpPr>
        <p:spPr>
          <a:xfrm>
            <a:off x="5649142" y="6542675"/>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dirty="0"/>
          </a:p>
        </p:txBody>
      </p:sp>
      <p:pic>
        <p:nvPicPr>
          <p:cNvPr id="11" name="Bildobjekt 10">
            <a:extLst>
              <a:ext uri="{FF2B5EF4-FFF2-40B4-BE49-F238E27FC236}">
                <a16:creationId xmlns:a16="http://schemas.microsoft.com/office/drawing/2014/main" id="{F356A86F-A150-40DB-950F-47B8E661B339}"/>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7" r:id="rId3"/>
    <p:sldLayoutId id="2147483650" r:id="rId4"/>
    <p:sldLayoutId id="2147483659" r:id="rId5"/>
    <p:sldLayoutId id="2147483660" r:id="rId6"/>
    <p:sldLayoutId id="2147483656" r:id="rId7"/>
    <p:sldLayoutId id="2147483663" r:id="rId8"/>
    <p:sldLayoutId id="2147483651" r:id="rId9"/>
    <p:sldLayoutId id="2147483661" r:id="rId10"/>
    <p:sldLayoutId id="2147483652" r:id="rId11"/>
    <p:sldLayoutId id="2147483662" r:id="rId12"/>
    <p:sldLayoutId id="2147483658" r:id="rId13"/>
    <p:sldLayoutId id="2147483654" r:id="rId14"/>
    <p:sldLayoutId id="2147483655" r:id="rId15"/>
    <p:sldLayoutId id="2147483664" r:id="rId16"/>
    <p:sldLayoutId id="2147483665" r:id="rId17"/>
    <p:sldLayoutId id="2147483666" r:id="rId18"/>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271463" indent="-271463"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534988" indent="-263525" algn="l" defTabSz="914400" rtl="0" eaLnBrk="1" latinLnBrk="0" hangingPunct="1">
        <a:lnSpc>
          <a:spcPct val="100000"/>
        </a:lnSpc>
        <a:spcBef>
          <a:spcPts val="1000"/>
        </a:spcBef>
        <a:buFont typeface="Georgia" panose="02040502050405020303" pitchFamily="18" charset="0"/>
        <a:buChar char="–"/>
        <a:defRPr sz="2400" kern="1200">
          <a:solidFill>
            <a:schemeClr val="tx1"/>
          </a:solidFill>
          <a:latin typeface="+mn-lt"/>
          <a:ea typeface="+mn-ea"/>
          <a:cs typeface="+mn-cs"/>
        </a:defRPr>
      </a:lvl3pPr>
      <a:lvl4pPr marL="271463" indent="-271463" algn="l" defTabSz="914400" rtl="0" eaLnBrk="1" latinLnBrk="0" hangingPunct="1">
        <a:lnSpc>
          <a:spcPct val="100000"/>
        </a:lnSpc>
        <a:spcBef>
          <a:spcPts val="1000"/>
        </a:spcBef>
        <a:buFont typeface="+mj-lt"/>
        <a:buAutoNum type="arabicPeriod"/>
        <a:defRPr sz="2400" kern="1200">
          <a:solidFill>
            <a:schemeClr val="tx1"/>
          </a:solidFill>
          <a:latin typeface="+mn-lt"/>
          <a:ea typeface="+mn-ea"/>
          <a:cs typeface="+mn-cs"/>
        </a:defRPr>
      </a:lvl4pPr>
      <a:lvl5pPr marL="534988" indent="-263525" algn="l" defTabSz="914400" rtl="0" eaLnBrk="1" latinLnBrk="0" hangingPunct="1">
        <a:lnSpc>
          <a:spcPct val="100000"/>
        </a:lnSpc>
        <a:spcBef>
          <a:spcPts val="1000"/>
        </a:spcBef>
        <a:buFont typeface="+mj-lt"/>
        <a:buAutoNum type="alphaLcPeriod"/>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9" userDrawn="1">
          <p15:clr>
            <a:srgbClr val="F26B43"/>
          </p15:clr>
        </p15:guide>
        <p15:guide id="4" pos="7151" userDrawn="1">
          <p15:clr>
            <a:srgbClr val="F26B43"/>
          </p15:clr>
        </p15:guide>
        <p15:guide id="5" orient="horz" pos="4042" userDrawn="1">
          <p15:clr>
            <a:srgbClr val="F26B43"/>
          </p15:clr>
        </p15:guide>
        <p15:guide id="6" orient="horz" pos="3906" userDrawn="1">
          <p15:clr>
            <a:srgbClr val="F26B43"/>
          </p15:clr>
        </p15:guide>
        <p15:guide id="7" orient="horz" pos="1434" userDrawn="1">
          <p15:clr>
            <a:srgbClr val="F26B43"/>
          </p15:clr>
        </p15:guide>
        <p15:guide id="8" orient="horz" pos="1071" userDrawn="1">
          <p15:clr>
            <a:srgbClr val="F26B43"/>
          </p15:clr>
        </p15:guide>
        <p15:guide id="9" orient="horz" pos="436" userDrawn="1">
          <p15:clr>
            <a:srgbClr val="F26B43"/>
          </p15:clr>
        </p15:guide>
        <p15:guide id="10" orient="horz" pos="4201" userDrawn="1">
          <p15:clr>
            <a:srgbClr val="F26B43"/>
          </p15:clr>
        </p15:guide>
        <p15:guide id="11" pos="143" userDrawn="1">
          <p15:clr>
            <a:srgbClr val="F26B43"/>
          </p15:clr>
        </p15:guide>
        <p15:guide id="12" pos="7537" userDrawn="1">
          <p15:clr>
            <a:srgbClr val="F26B43"/>
          </p15:clr>
        </p15:guide>
        <p15:guide id="13" pos="3727" userDrawn="1">
          <p15:clr>
            <a:srgbClr val="F26B43"/>
          </p15:clr>
        </p15:guide>
        <p15:guide id="14" pos="39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289CF7-62E7-4D84-9506-0E6F0F7F7CD9}"/>
              </a:ext>
            </a:extLst>
          </p:cNvPr>
          <p:cNvSpPr>
            <a:spLocks noGrp="1"/>
          </p:cNvSpPr>
          <p:nvPr>
            <p:ph type="ctrTitle"/>
          </p:nvPr>
        </p:nvSpPr>
        <p:spPr>
          <a:xfrm>
            <a:off x="5577840" y="2336425"/>
            <a:ext cx="6487639" cy="1901824"/>
          </a:xfrm>
        </p:spPr>
        <p:txBody>
          <a:bodyPr/>
          <a:lstStyle/>
          <a:p>
            <a:pPr algn="l"/>
            <a:r>
              <a:rPr lang="sv-SE" sz="2800" dirty="0"/>
              <a:t>Vad betyder det att brukar-inflytande är ett prioriterat område i programmet Tillämpad välfärdsforskning? </a:t>
            </a:r>
          </a:p>
        </p:txBody>
      </p:sp>
      <p:sp>
        <p:nvSpPr>
          <p:cNvPr id="3" name="Underrubrik 2">
            <a:extLst>
              <a:ext uri="{FF2B5EF4-FFF2-40B4-BE49-F238E27FC236}">
                <a16:creationId xmlns:a16="http://schemas.microsoft.com/office/drawing/2014/main" id="{D5B66C73-5E22-46BA-B7BD-528A3961CE6C}"/>
              </a:ext>
            </a:extLst>
          </p:cNvPr>
          <p:cNvSpPr>
            <a:spLocks noGrp="1"/>
          </p:cNvSpPr>
          <p:nvPr>
            <p:ph type="subTitle" idx="1"/>
          </p:nvPr>
        </p:nvSpPr>
        <p:spPr>
          <a:xfrm>
            <a:off x="5577840" y="4372057"/>
            <a:ext cx="5920903" cy="844050"/>
          </a:xfrm>
        </p:spPr>
        <p:txBody>
          <a:bodyPr/>
          <a:lstStyle/>
          <a:p>
            <a:pPr algn="l"/>
            <a:r>
              <a:rPr lang="sv-SE" dirty="0"/>
              <a:t>Stella Jacobson, Programansvarig</a:t>
            </a:r>
          </a:p>
        </p:txBody>
      </p:sp>
      <p:pic>
        <p:nvPicPr>
          <p:cNvPr id="6" name="Bildobjekt 5">
            <a:extLst>
              <a:ext uri="{FF2B5EF4-FFF2-40B4-BE49-F238E27FC236}">
                <a16:creationId xmlns:a16="http://schemas.microsoft.com/office/drawing/2014/main" id="{B3F00363-C91E-455E-9DCC-37F9DBF8FF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0"/>
            <a:ext cx="4717324" cy="6858000"/>
          </a:xfrm>
          <a:prstGeom prst="rect">
            <a:avLst/>
          </a:prstGeom>
        </p:spPr>
      </p:pic>
      <p:sp>
        <p:nvSpPr>
          <p:cNvPr id="5" name="textruta 4">
            <a:extLst>
              <a:ext uri="{FF2B5EF4-FFF2-40B4-BE49-F238E27FC236}">
                <a16:creationId xmlns:a16="http://schemas.microsoft.com/office/drawing/2014/main" id="{74776D0F-AC38-4E76-AA99-02DD2E668F80}"/>
              </a:ext>
            </a:extLst>
          </p:cNvPr>
          <p:cNvSpPr txBox="1"/>
          <p:nvPr/>
        </p:nvSpPr>
        <p:spPr>
          <a:xfrm>
            <a:off x="9846962" y="5787964"/>
            <a:ext cx="2088232" cy="338554"/>
          </a:xfrm>
          <a:prstGeom prst="rect">
            <a:avLst/>
          </a:prstGeom>
          <a:noFill/>
        </p:spPr>
        <p:txBody>
          <a:bodyPr wrap="square" rtlCol="0">
            <a:spAutoFit/>
          </a:bodyPr>
          <a:lstStyle/>
          <a:p>
            <a:r>
              <a:rPr lang="sv-SE" sz="1600" b="1" dirty="0">
                <a:solidFill>
                  <a:schemeClr val="bg1"/>
                </a:solidFill>
              </a:rPr>
              <a:t>#</a:t>
            </a:r>
            <a:r>
              <a:rPr lang="sv-SE" sz="1600" b="1" dirty="0" err="1">
                <a:solidFill>
                  <a:schemeClr val="bg1"/>
                </a:solidFill>
              </a:rPr>
              <a:t>ForteForskning</a:t>
            </a:r>
            <a:endParaRPr lang="sv-SE" sz="1600" b="1" dirty="0">
              <a:solidFill>
                <a:schemeClr val="bg1"/>
              </a:solidFill>
            </a:endParaRPr>
          </a:p>
        </p:txBody>
      </p:sp>
      <p:pic>
        <p:nvPicPr>
          <p:cNvPr id="7" name="Bild 6">
            <a:extLst>
              <a:ext uri="{FF2B5EF4-FFF2-40B4-BE49-F238E27FC236}">
                <a16:creationId xmlns:a16="http://schemas.microsoft.com/office/drawing/2014/main" id="{459E50AD-49C0-4698-AA09-862645B7F6A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23112" y="5795316"/>
            <a:ext cx="323850" cy="323850"/>
          </a:xfrm>
          <a:prstGeom prst="rect">
            <a:avLst/>
          </a:prstGeom>
        </p:spPr>
      </p:pic>
    </p:spTree>
    <p:extLst>
      <p:ext uri="{BB962C8B-B14F-4D97-AF65-F5344CB8AC3E}">
        <p14:creationId xmlns:p14="http://schemas.microsoft.com/office/powerpoint/2010/main" val="184367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424B01-F2F6-4CF4-BEA4-603F8E609879}"/>
              </a:ext>
            </a:extLst>
          </p:cNvPr>
          <p:cNvSpPr>
            <a:spLocks noGrp="1"/>
          </p:cNvSpPr>
          <p:nvPr>
            <p:ph type="title"/>
          </p:nvPr>
        </p:nvSpPr>
        <p:spPr/>
        <p:txBody>
          <a:bodyPr/>
          <a:lstStyle/>
          <a:p>
            <a:r>
              <a:rPr lang="sv-SE" dirty="0"/>
              <a:t>Utmaningar</a:t>
            </a:r>
          </a:p>
        </p:txBody>
      </p:sp>
      <p:sp>
        <p:nvSpPr>
          <p:cNvPr id="4" name="Platshållare för innehåll 3">
            <a:extLst>
              <a:ext uri="{FF2B5EF4-FFF2-40B4-BE49-F238E27FC236}">
                <a16:creationId xmlns:a16="http://schemas.microsoft.com/office/drawing/2014/main" id="{40D00228-DCF5-45AE-9F91-4A3073E8BF6F}"/>
              </a:ext>
            </a:extLst>
          </p:cNvPr>
          <p:cNvSpPr>
            <a:spLocks noGrp="1"/>
          </p:cNvSpPr>
          <p:nvPr>
            <p:ph sz="quarter" idx="13"/>
          </p:nvPr>
        </p:nvSpPr>
        <p:spPr>
          <a:xfrm>
            <a:off x="839786" y="2276475"/>
            <a:ext cx="6404529" cy="3924299"/>
          </a:xfrm>
        </p:spPr>
        <p:txBody>
          <a:bodyPr/>
          <a:lstStyle/>
          <a:p>
            <a:pPr marL="342900" indent="-342900">
              <a:buFont typeface="Arial" panose="020B0604020202020204" pitchFamily="34" charset="0"/>
              <a:buChar char="•"/>
            </a:pPr>
            <a:r>
              <a:rPr lang="sv-SE" dirty="0"/>
              <a:t>Hur når vi fler individer inte bara organisationer?</a:t>
            </a:r>
          </a:p>
          <a:p>
            <a:pPr marL="342900" indent="-342900">
              <a:buFont typeface="Arial" panose="020B0604020202020204" pitchFamily="34" charset="0"/>
              <a:buChar char="•"/>
            </a:pPr>
            <a:r>
              <a:rPr lang="sv-SE" dirty="0"/>
              <a:t>Hur når vi fler målgrupper?</a:t>
            </a:r>
          </a:p>
          <a:p>
            <a:pPr marL="342900" indent="-342900">
              <a:buFont typeface="Arial" panose="020B0604020202020204" pitchFamily="34" charset="0"/>
              <a:buChar char="•"/>
            </a:pPr>
            <a:r>
              <a:rPr lang="sv-SE" dirty="0"/>
              <a:t>Förutsättningar för individer och brukarorganisationer att delta i forskning?</a:t>
            </a:r>
          </a:p>
          <a:p>
            <a:pPr marL="342900" indent="-342900">
              <a:buFont typeface="Arial" panose="020B0604020202020204" pitchFamily="34" charset="0"/>
              <a:buChar char="•"/>
            </a:pPr>
            <a:r>
              <a:rPr lang="sv-SE" dirty="0"/>
              <a:t>Hur hittar forskning, praktik och brukare varandra? </a:t>
            </a:r>
          </a:p>
          <a:p>
            <a:pPr marL="342900" indent="-342900">
              <a:buFont typeface="Arial" panose="020B0604020202020204" pitchFamily="34" charset="0"/>
              <a:buChar char="•"/>
            </a:pPr>
            <a:r>
              <a:rPr lang="sv-SE" dirty="0"/>
              <a:t>Hur kan man skapa samverkan som blir framgångsrik?</a:t>
            </a:r>
          </a:p>
          <a:p>
            <a:r>
              <a:rPr lang="sv-SE" dirty="0"/>
              <a:t> </a:t>
            </a:r>
          </a:p>
        </p:txBody>
      </p:sp>
      <p:pic>
        <p:nvPicPr>
          <p:cNvPr id="5" name="Bildobjekt 4">
            <a:extLst>
              <a:ext uri="{FF2B5EF4-FFF2-40B4-BE49-F238E27FC236}">
                <a16:creationId xmlns:a16="http://schemas.microsoft.com/office/drawing/2014/main" id="{3DE101AF-0EE8-4453-837B-B750CC4E5F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72252" y="-15536"/>
            <a:ext cx="4519748" cy="6873536"/>
          </a:xfrm>
          <a:prstGeom prst="rect">
            <a:avLst/>
          </a:prstGeom>
        </p:spPr>
      </p:pic>
    </p:spTree>
    <p:extLst>
      <p:ext uri="{BB962C8B-B14F-4D97-AF65-F5344CB8AC3E}">
        <p14:creationId xmlns:p14="http://schemas.microsoft.com/office/powerpoint/2010/main" val="60287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9AFFC2F-F111-4375-B1EF-AE0E5136A0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5646" y="1698177"/>
            <a:ext cx="3744049" cy="3204906"/>
          </a:xfrm>
          <a:prstGeom prst="rect">
            <a:avLst/>
          </a:prstGeom>
        </p:spPr>
      </p:pic>
      <p:sp>
        <p:nvSpPr>
          <p:cNvPr id="2" name="Rubrik 1">
            <a:extLst>
              <a:ext uri="{FF2B5EF4-FFF2-40B4-BE49-F238E27FC236}">
                <a16:creationId xmlns:a16="http://schemas.microsoft.com/office/drawing/2014/main" id="{94C79E6D-A19E-40CE-8F06-9EBF687C4188}"/>
              </a:ext>
            </a:extLst>
          </p:cNvPr>
          <p:cNvSpPr>
            <a:spLocks noGrp="1"/>
          </p:cNvSpPr>
          <p:nvPr>
            <p:ph type="title"/>
          </p:nvPr>
        </p:nvSpPr>
        <p:spPr/>
        <p:txBody>
          <a:bodyPr/>
          <a:lstStyle/>
          <a:p>
            <a:r>
              <a:rPr lang="sv-SE" dirty="0"/>
              <a:t>Håll dig uppdaterad</a:t>
            </a:r>
            <a:br>
              <a:rPr lang="sv-SE" dirty="0"/>
            </a:br>
            <a:r>
              <a:rPr lang="sv-SE" b="0" dirty="0"/>
              <a:t>med vårt nyhetsbrev</a:t>
            </a:r>
          </a:p>
        </p:txBody>
      </p:sp>
      <p:sp>
        <p:nvSpPr>
          <p:cNvPr id="23" name="Platshållare för innehåll 22">
            <a:extLst>
              <a:ext uri="{FF2B5EF4-FFF2-40B4-BE49-F238E27FC236}">
                <a16:creationId xmlns:a16="http://schemas.microsoft.com/office/drawing/2014/main" id="{0DA2717D-9E9F-449C-8E73-7F71D28D242D}"/>
              </a:ext>
            </a:extLst>
          </p:cNvPr>
          <p:cNvSpPr>
            <a:spLocks noGrp="1"/>
          </p:cNvSpPr>
          <p:nvPr>
            <p:ph sz="quarter" idx="13"/>
          </p:nvPr>
        </p:nvSpPr>
        <p:spPr>
          <a:xfrm>
            <a:off x="839790" y="4878553"/>
            <a:ext cx="7366094" cy="1664328"/>
          </a:xfrm>
        </p:spPr>
        <p:txBody>
          <a:bodyPr/>
          <a:lstStyle/>
          <a:p>
            <a:r>
              <a:rPr lang="sv-SE" dirty="0"/>
              <a:t>Läs mer på: </a:t>
            </a:r>
          </a:p>
          <a:p>
            <a:r>
              <a:rPr lang="sv-SE" b="1" dirty="0"/>
              <a:t>forte.se/nyhetsbrev</a:t>
            </a:r>
          </a:p>
          <a:p>
            <a:r>
              <a:rPr lang="sv-SE" b="1" dirty="0"/>
              <a:t>forte.se/om-forte/sarskilda-satsningar/tillampad-valfardsforskning/</a:t>
            </a:r>
          </a:p>
        </p:txBody>
      </p:sp>
      <p:sp>
        <p:nvSpPr>
          <p:cNvPr id="8" name="Platshållare för text 7">
            <a:extLst>
              <a:ext uri="{FF2B5EF4-FFF2-40B4-BE49-F238E27FC236}">
                <a16:creationId xmlns:a16="http://schemas.microsoft.com/office/drawing/2014/main" id="{E16A5D94-D648-49F7-876D-567C533D7B1C}"/>
              </a:ext>
            </a:extLst>
          </p:cNvPr>
          <p:cNvSpPr>
            <a:spLocks noGrp="1"/>
          </p:cNvSpPr>
          <p:nvPr>
            <p:ph type="body" sz="quarter" idx="15"/>
          </p:nvPr>
        </p:nvSpPr>
        <p:spPr/>
        <p:txBody>
          <a:bodyPr/>
          <a:lstStyle/>
          <a:p>
            <a:endParaRPr lang="sv-SE"/>
          </a:p>
        </p:txBody>
      </p:sp>
      <p:pic>
        <p:nvPicPr>
          <p:cNvPr id="44" name="Platshållare för bild 43">
            <a:extLst>
              <a:ext uri="{FF2B5EF4-FFF2-40B4-BE49-F238E27FC236}">
                <a16:creationId xmlns:a16="http://schemas.microsoft.com/office/drawing/2014/main" id="{03190316-6FC3-4583-ACB2-F17C4C483A9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7494830" y="0"/>
            <a:ext cx="4697170" cy="6858000"/>
          </a:xfrm>
        </p:spPr>
      </p:pic>
    </p:spTree>
    <p:extLst>
      <p:ext uri="{BB962C8B-B14F-4D97-AF65-F5344CB8AC3E}">
        <p14:creationId xmlns:p14="http://schemas.microsoft.com/office/powerpoint/2010/main" val="220204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AA267-4EA0-4980-95ED-F108A5F1E6BE}"/>
              </a:ext>
            </a:extLst>
          </p:cNvPr>
          <p:cNvSpPr>
            <a:spLocks noGrp="1"/>
          </p:cNvSpPr>
          <p:nvPr>
            <p:ph type="ctrTitle"/>
          </p:nvPr>
        </p:nvSpPr>
        <p:spPr/>
        <p:txBody>
          <a:bodyPr/>
          <a:lstStyle/>
          <a:p>
            <a:r>
              <a:rPr lang="sv-SE" dirty="0"/>
              <a:t>Tack!</a:t>
            </a:r>
          </a:p>
        </p:txBody>
      </p:sp>
      <p:sp>
        <p:nvSpPr>
          <p:cNvPr id="3" name="Underrubrik 2">
            <a:extLst>
              <a:ext uri="{FF2B5EF4-FFF2-40B4-BE49-F238E27FC236}">
                <a16:creationId xmlns:a16="http://schemas.microsoft.com/office/drawing/2014/main" id="{3B0BE2C5-E521-4D21-8637-0E029A0EE122}"/>
              </a:ext>
            </a:extLst>
          </p:cNvPr>
          <p:cNvSpPr>
            <a:spLocks noGrp="1"/>
          </p:cNvSpPr>
          <p:nvPr>
            <p:ph type="subTitle" idx="1"/>
          </p:nvPr>
        </p:nvSpPr>
        <p:spPr>
          <a:xfrm>
            <a:off x="4260074" y="4623699"/>
            <a:ext cx="4970189" cy="1085939"/>
          </a:xfrm>
        </p:spPr>
        <p:txBody>
          <a:bodyPr/>
          <a:lstStyle/>
          <a:p>
            <a:pPr algn="l"/>
            <a:r>
              <a:rPr lang="sv-SE" dirty="0"/>
              <a:t>Stella Jacobson, programansvarig</a:t>
            </a:r>
          </a:p>
          <a:p>
            <a:pPr algn="l"/>
            <a:r>
              <a:rPr lang="sv-SE" dirty="0"/>
              <a:t>stella.jacobson@forte.se</a:t>
            </a:r>
          </a:p>
          <a:p>
            <a:pPr algn="l"/>
            <a:endParaRPr lang="sv-SE" dirty="0"/>
          </a:p>
        </p:txBody>
      </p:sp>
      <p:sp>
        <p:nvSpPr>
          <p:cNvPr id="5" name="textruta 4">
            <a:extLst>
              <a:ext uri="{FF2B5EF4-FFF2-40B4-BE49-F238E27FC236}">
                <a16:creationId xmlns:a16="http://schemas.microsoft.com/office/drawing/2014/main" id="{4D2F83C7-1EB4-4F34-8CC9-B18B9C6E4853}"/>
              </a:ext>
            </a:extLst>
          </p:cNvPr>
          <p:cNvSpPr txBox="1"/>
          <p:nvPr/>
        </p:nvSpPr>
        <p:spPr>
          <a:xfrm>
            <a:off x="9846962" y="5787964"/>
            <a:ext cx="2088232" cy="338554"/>
          </a:xfrm>
          <a:prstGeom prst="rect">
            <a:avLst/>
          </a:prstGeom>
          <a:noFill/>
        </p:spPr>
        <p:txBody>
          <a:bodyPr wrap="square" rtlCol="0">
            <a:spAutoFit/>
          </a:bodyPr>
          <a:lstStyle/>
          <a:p>
            <a:r>
              <a:rPr lang="sv-SE" sz="1600" b="1" dirty="0">
                <a:solidFill>
                  <a:schemeClr val="bg1"/>
                </a:solidFill>
              </a:rPr>
              <a:t>#</a:t>
            </a:r>
            <a:r>
              <a:rPr lang="sv-SE" sz="1600" b="1" dirty="0" err="1">
                <a:solidFill>
                  <a:schemeClr val="bg1"/>
                </a:solidFill>
              </a:rPr>
              <a:t>ForteForskning</a:t>
            </a:r>
            <a:endParaRPr lang="sv-SE" sz="1600" b="1" dirty="0">
              <a:solidFill>
                <a:schemeClr val="bg1"/>
              </a:solidFill>
            </a:endParaRPr>
          </a:p>
        </p:txBody>
      </p:sp>
      <p:pic>
        <p:nvPicPr>
          <p:cNvPr id="6" name="Bild 5">
            <a:extLst>
              <a:ext uri="{FF2B5EF4-FFF2-40B4-BE49-F238E27FC236}">
                <a16:creationId xmlns:a16="http://schemas.microsoft.com/office/drawing/2014/main" id="{3B1DEE2B-14A4-4957-997C-06933ED8A05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23112" y="5795316"/>
            <a:ext cx="323850" cy="323850"/>
          </a:xfrm>
          <a:prstGeom prst="rect">
            <a:avLst/>
          </a:prstGeom>
        </p:spPr>
      </p:pic>
    </p:spTree>
    <p:extLst>
      <p:ext uri="{BB962C8B-B14F-4D97-AF65-F5344CB8AC3E}">
        <p14:creationId xmlns:p14="http://schemas.microsoft.com/office/powerpoint/2010/main" val="361989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A4048F-1481-4844-BCF6-F17B9D6A02C9}"/>
              </a:ext>
            </a:extLst>
          </p:cNvPr>
          <p:cNvSpPr>
            <a:spLocks noGrp="1"/>
          </p:cNvSpPr>
          <p:nvPr>
            <p:ph type="title"/>
          </p:nvPr>
        </p:nvSpPr>
        <p:spPr>
          <a:xfrm>
            <a:off x="5886593" y="665239"/>
            <a:ext cx="5983577" cy="1008000"/>
          </a:xfrm>
        </p:spPr>
        <p:txBody>
          <a:bodyPr/>
          <a:lstStyle/>
          <a:p>
            <a:r>
              <a:rPr lang="sv-SE" sz="3200" dirty="0"/>
              <a:t>Nationellt program om Tillämpad välfärdsforskning</a:t>
            </a:r>
          </a:p>
        </p:txBody>
      </p:sp>
      <p:sp>
        <p:nvSpPr>
          <p:cNvPr id="4" name="Platshållare för innehåll 3">
            <a:extLst>
              <a:ext uri="{FF2B5EF4-FFF2-40B4-BE49-F238E27FC236}">
                <a16:creationId xmlns:a16="http://schemas.microsoft.com/office/drawing/2014/main" id="{F7E98874-17A1-457D-AAA7-BBCA9C5D7C36}"/>
              </a:ext>
            </a:extLst>
          </p:cNvPr>
          <p:cNvSpPr>
            <a:spLocks noGrp="1"/>
          </p:cNvSpPr>
          <p:nvPr>
            <p:ph sz="quarter" idx="13"/>
          </p:nvPr>
        </p:nvSpPr>
        <p:spPr>
          <a:xfrm>
            <a:off x="5886592" y="2251537"/>
            <a:ext cx="5983578" cy="3924299"/>
          </a:xfrm>
        </p:spPr>
        <p:txBody>
          <a:bodyPr/>
          <a:lstStyle/>
          <a:p>
            <a:pPr lvl="1"/>
            <a:r>
              <a:rPr lang="sv-SE" dirty="0"/>
              <a:t>Bygga upp klient- och praktiknära forskning i socialtjänsten</a:t>
            </a:r>
          </a:p>
          <a:p>
            <a:pPr lvl="1"/>
            <a:r>
              <a:rPr lang="sv-SE" dirty="0"/>
              <a:t>Öka samverkan mellan forskning och praktik och stärka delaktigheten från brukare och anhöriga</a:t>
            </a:r>
          </a:p>
          <a:p>
            <a:pPr lvl="1"/>
            <a:r>
              <a:rPr lang="sv-SE" dirty="0"/>
              <a:t>Öka andelen yrkesverksamma inom socialtjänsten som har en forskarutbildning</a:t>
            </a:r>
          </a:p>
        </p:txBody>
      </p:sp>
      <p:pic>
        <p:nvPicPr>
          <p:cNvPr id="5" name="Bildobjekt 4">
            <a:extLst>
              <a:ext uri="{FF2B5EF4-FFF2-40B4-BE49-F238E27FC236}">
                <a16:creationId xmlns:a16="http://schemas.microsoft.com/office/drawing/2014/main" id="{E91D610B-5CC3-4F53-977B-C2DD6FE88C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5062744" cy="6858000"/>
          </a:xfrm>
          <a:prstGeom prst="rect">
            <a:avLst/>
          </a:prstGeom>
        </p:spPr>
      </p:pic>
    </p:spTree>
    <p:extLst>
      <p:ext uri="{BB962C8B-B14F-4D97-AF65-F5344CB8AC3E}">
        <p14:creationId xmlns:p14="http://schemas.microsoft.com/office/powerpoint/2010/main" val="276868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CFD32D-89A9-4FB5-B492-0179E147D995}"/>
              </a:ext>
            </a:extLst>
          </p:cNvPr>
          <p:cNvSpPr>
            <a:spLocks noGrp="1"/>
          </p:cNvSpPr>
          <p:nvPr>
            <p:ph type="title"/>
          </p:nvPr>
        </p:nvSpPr>
        <p:spPr/>
        <p:txBody>
          <a:bodyPr/>
          <a:lstStyle/>
          <a:p>
            <a:r>
              <a:rPr lang="sv-SE" dirty="0"/>
              <a:t>Vad är klient- och praktiknära forskning i socialtjänsten?</a:t>
            </a:r>
          </a:p>
        </p:txBody>
      </p:sp>
      <p:sp>
        <p:nvSpPr>
          <p:cNvPr id="5" name="Rektangel: rundade hörn 4">
            <a:extLst>
              <a:ext uri="{FF2B5EF4-FFF2-40B4-BE49-F238E27FC236}">
                <a16:creationId xmlns:a16="http://schemas.microsoft.com/office/drawing/2014/main" id="{378E1CF5-B296-4007-977E-5E509DA3FFEE}"/>
              </a:ext>
            </a:extLst>
          </p:cNvPr>
          <p:cNvSpPr/>
          <p:nvPr/>
        </p:nvSpPr>
        <p:spPr>
          <a:xfrm>
            <a:off x="788182" y="2528277"/>
            <a:ext cx="3180861" cy="32512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sv-SE" sz="2000" dirty="0"/>
              <a:t>Forskning om socialtjänstens funktionssätt, </a:t>
            </a:r>
            <a:br>
              <a:rPr lang="sv-SE" sz="2000" dirty="0"/>
            </a:br>
            <a:r>
              <a:rPr lang="sv-SE" sz="2000" dirty="0"/>
              <a:t>resultat och effekter som ger underlag för utveckling av socialtjänsten</a:t>
            </a:r>
          </a:p>
        </p:txBody>
      </p:sp>
      <p:sp>
        <p:nvSpPr>
          <p:cNvPr id="6" name="Rektangel: rundade hörn 5">
            <a:extLst>
              <a:ext uri="{FF2B5EF4-FFF2-40B4-BE49-F238E27FC236}">
                <a16:creationId xmlns:a16="http://schemas.microsoft.com/office/drawing/2014/main" id="{90AC51C1-BE5C-4E8B-90D0-7DE2699D3A77}"/>
              </a:ext>
            </a:extLst>
          </p:cNvPr>
          <p:cNvSpPr/>
          <p:nvPr/>
        </p:nvSpPr>
        <p:spPr>
          <a:xfrm>
            <a:off x="4273843" y="2528277"/>
            <a:ext cx="3180861" cy="32512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sv-SE" sz="2000" dirty="0"/>
              <a:t>Frågeställningar som </a:t>
            </a:r>
            <a:br>
              <a:rPr lang="sv-SE" sz="2000" dirty="0"/>
            </a:br>
            <a:r>
              <a:rPr lang="sv-SE" sz="2000" dirty="0"/>
              <a:t>är relevanta för socialtjänsten och </a:t>
            </a:r>
            <a:br>
              <a:rPr lang="sv-SE" sz="2000" dirty="0"/>
            </a:br>
            <a:r>
              <a:rPr lang="sv-SE" sz="2000" dirty="0"/>
              <a:t>dess klienter</a:t>
            </a:r>
          </a:p>
        </p:txBody>
      </p:sp>
      <p:sp>
        <p:nvSpPr>
          <p:cNvPr id="7" name="Rektangel: rundade hörn 6">
            <a:extLst>
              <a:ext uri="{FF2B5EF4-FFF2-40B4-BE49-F238E27FC236}">
                <a16:creationId xmlns:a16="http://schemas.microsoft.com/office/drawing/2014/main" id="{3049E292-E507-476E-A909-BAC74B38E1CC}"/>
              </a:ext>
            </a:extLst>
          </p:cNvPr>
          <p:cNvSpPr/>
          <p:nvPr/>
        </p:nvSpPr>
        <p:spPr>
          <a:xfrm>
            <a:off x="7607472" y="2528277"/>
            <a:ext cx="3180861" cy="325120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lvl="0" algn="ctr"/>
            <a:r>
              <a:rPr lang="sv-SE" sz="2000" dirty="0"/>
              <a:t>Forskningen bedrivs </a:t>
            </a:r>
            <a:br>
              <a:rPr lang="sv-SE" sz="2000" dirty="0"/>
            </a:br>
            <a:r>
              <a:rPr lang="sv-SE" sz="2000" dirty="0"/>
              <a:t>i nära kontakt med verksamheten inom socialtjänsten</a:t>
            </a:r>
          </a:p>
        </p:txBody>
      </p:sp>
    </p:spTree>
    <p:extLst>
      <p:ext uri="{BB962C8B-B14F-4D97-AF65-F5344CB8AC3E}">
        <p14:creationId xmlns:p14="http://schemas.microsoft.com/office/powerpoint/2010/main" val="665624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9C98BA8-0C7D-440E-B35C-F2AD40DD4B2C}"/>
              </a:ext>
            </a:extLst>
          </p:cNvPr>
          <p:cNvSpPr>
            <a:spLocks noGrp="1"/>
          </p:cNvSpPr>
          <p:nvPr>
            <p:ph sz="quarter" idx="13"/>
          </p:nvPr>
        </p:nvSpPr>
        <p:spPr>
          <a:xfrm>
            <a:off x="890829" y="3345971"/>
            <a:ext cx="5606224" cy="1731355"/>
          </a:xfrm>
        </p:spPr>
        <p:txBody>
          <a:bodyPr/>
          <a:lstStyle/>
          <a:p>
            <a:r>
              <a:rPr lang="sv-SE" sz="3200" dirty="0"/>
              <a:t>Programmets färdplan </a:t>
            </a:r>
          </a:p>
          <a:p>
            <a:r>
              <a:rPr lang="sv-SE" sz="3200" dirty="0"/>
              <a:t>i två format</a:t>
            </a:r>
          </a:p>
          <a:p>
            <a:endParaRPr lang="sv-SE" sz="2800" dirty="0"/>
          </a:p>
        </p:txBody>
      </p:sp>
      <p:pic>
        <p:nvPicPr>
          <p:cNvPr id="2" name="Bildobjekt 1">
            <a:extLst>
              <a:ext uri="{FF2B5EF4-FFF2-40B4-BE49-F238E27FC236}">
                <a16:creationId xmlns:a16="http://schemas.microsoft.com/office/drawing/2014/main" id="{210E8A20-0EBC-4E31-A858-34CDE6A009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97439">
            <a:off x="6801363" y="2315453"/>
            <a:ext cx="2965587" cy="4225205"/>
          </a:xfrm>
          <a:prstGeom prst="rect">
            <a:avLst/>
          </a:prstGeom>
        </p:spPr>
      </p:pic>
      <p:sp>
        <p:nvSpPr>
          <p:cNvPr id="8" name="Rubrik 5">
            <a:extLst>
              <a:ext uri="{FF2B5EF4-FFF2-40B4-BE49-F238E27FC236}">
                <a16:creationId xmlns:a16="http://schemas.microsoft.com/office/drawing/2014/main" id="{3C6222FE-F8AB-4457-B19D-C1EB30A15F1B}"/>
              </a:ext>
            </a:extLst>
          </p:cNvPr>
          <p:cNvSpPr txBox="1">
            <a:spLocks/>
          </p:cNvSpPr>
          <p:nvPr/>
        </p:nvSpPr>
        <p:spPr>
          <a:xfrm>
            <a:off x="0" y="588973"/>
            <a:ext cx="12236648" cy="1211354"/>
          </a:xfrm>
          <a:prstGeom prst="rect">
            <a:avLst/>
          </a:prstGeom>
        </p:spPr>
        <p:style>
          <a:lnRef idx="3">
            <a:schemeClr val="lt1"/>
          </a:lnRef>
          <a:fillRef idx="1">
            <a:schemeClr val="accent1"/>
          </a:fillRef>
          <a:effectRef idx="1">
            <a:schemeClr val="accent1"/>
          </a:effectRef>
          <a:fontRef idx="minor">
            <a:schemeClr val="lt1"/>
          </a:fontRef>
        </p:style>
        <p:txBody>
          <a:bodyPr vert="horz" lIns="0" tIns="0" rIns="0" bIns="0" rtlCol="0" anchor="ctr">
            <a:noAutofit/>
          </a:bodyPr>
          <a:lstStyle>
            <a:lvl1pPr algn="l" defTabSz="914400" rtl="0" eaLnBrk="1" latinLnBrk="0" hangingPunct="1">
              <a:lnSpc>
                <a:spcPct val="90000"/>
              </a:lnSpc>
              <a:spcBef>
                <a:spcPct val="0"/>
              </a:spcBef>
              <a:buNone/>
              <a:defRPr sz="3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4000" dirty="0"/>
              <a:t>      Strategisk forskningsagenda</a:t>
            </a:r>
            <a:endParaRPr lang="sv-SE" sz="4400" b="0" dirty="0"/>
          </a:p>
        </p:txBody>
      </p:sp>
      <p:pic>
        <p:nvPicPr>
          <p:cNvPr id="7" name="Bildobjekt 6">
            <a:extLst>
              <a:ext uri="{FF2B5EF4-FFF2-40B4-BE49-F238E27FC236}">
                <a16:creationId xmlns:a16="http://schemas.microsoft.com/office/drawing/2014/main" id="{91FF36A4-E257-4127-8333-811AE118BC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29805">
            <a:off x="9329277" y="3132298"/>
            <a:ext cx="2090791" cy="2952974"/>
          </a:xfrm>
          <a:prstGeom prst="rect">
            <a:avLst/>
          </a:prstGeom>
        </p:spPr>
      </p:pic>
    </p:spTree>
    <p:extLst>
      <p:ext uri="{BB962C8B-B14F-4D97-AF65-F5344CB8AC3E}">
        <p14:creationId xmlns:p14="http://schemas.microsoft.com/office/powerpoint/2010/main" val="2830089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0023BC-129E-4C28-A1E8-4A7CF427FF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794" y="109475"/>
            <a:ext cx="9220200" cy="6436105"/>
          </a:xfrm>
          <a:prstGeom prst="rect">
            <a:avLst/>
          </a:prstGeom>
        </p:spPr>
      </p:pic>
      <p:sp>
        <p:nvSpPr>
          <p:cNvPr id="8" name="Rektangel 7">
            <a:extLst>
              <a:ext uri="{FF2B5EF4-FFF2-40B4-BE49-F238E27FC236}">
                <a16:creationId xmlns:a16="http://schemas.microsoft.com/office/drawing/2014/main" id="{AF61E1A7-5C11-4976-ABDB-D812672F67B4}"/>
              </a:ext>
            </a:extLst>
          </p:cNvPr>
          <p:cNvSpPr/>
          <p:nvPr/>
        </p:nvSpPr>
        <p:spPr>
          <a:xfrm>
            <a:off x="321114" y="312420"/>
            <a:ext cx="5950932" cy="3467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0107EB3-6267-45B0-8C0D-D547FD4537BD}"/>
              </a:ext>
            </a:extLst>
          </p:cNvPr>
          <p:cNvSpPr>
            <a:spLocks noGrp="1"/>
          </p:cNvSpPr>
          <p:nvPr>
            <p:ph type="title"/>
          </p:nvPr>
        </p:nvSpPr>
        <p:spPr>
          <a:xfrm>
            <a:off x="1020794" y="657735"/>
            <a:ext cx="5212366" cy="2771265"/>
          </a:xfrm>
          <a:prstGeom prst="roundRec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anchor="ctr"/>
          <a:lstStyle/>
          <a:p>
            <a:pPr algn="ctr"/>
            <a:r>
              <a:rPr lang="sv-SE" dirty="0">
                <a:solidFill>
                  <a:schemeClr val="tx1"/>
                </a:solidFill>
              </a:rPr>
              <a:t>Hur tog vi fram </a:t>
            </a:r>
            <a:br>
              <a:rPr lang="sv-SE" dirty="0">
                <a:solidFill>
                  <a:schemeClr val="tx1"/>
                </a:solidFill>
              </a:rPr>
            </a:br>
            <a:r>
              <a:rPr lang="sv-SE" dirty="0">
                <a:solidFill>
                  <a:schemeClr val="tx1"/>
                </a:solidFill>
              </a:rPr>
              <a:t>de prioriterade områdena?</a:t>
            </a:r>
          </a:p>
        </p:txBody>
      </p:sp>
    </p:spTree>
    <p:extLst>
      <p:ext uri="{BB962C8B-B14F-4D97-AF65-F5344CB8AC3E}">
        <p14:creationId xmlns:p14="http://schemas.microsoft.com/office/powerpoint/2010/main" val="345024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224475BC-9C53-4440-880A-DDF60F5078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727" y="1865030"/>
            <a:ext cx="8483734" cy="3646099"/>
          </a:xfrm>
          <a:prstGeom prst="rect">
            <a:avLst/>
          </a:prstGeom>
        </p:spPr>
      </p:pic>
      <p:sp>
        <p:nvSpPr>
          <p:cNvPr id="9" name="Rubrik 1">
            <a:extLst>
              <a:ext uri="{FF2B5EF4-FFF2-40B4-BE49-F238E27FC236}">
                <a16:creationId xmlns:a16="http://schemas.microsoft.com/office/drawing/2014/main" id="{78D135D5-CC2A-4E79-BC68-EFDB85D27221}"/>
              </a:ext>
            </a:extLst>
          </p:cNvPr>
          <p:cNvSpPr>
            <a:spLocks noGrp="1"/>
          </p:cNvSpPr>
          <p:nvPr>
            <p:ph type="title"/>
          </p:nvPr>
        </p:nvSpPr>
        <p:spPr>
          <a:xfrm>
            <a:off x="740727" y="715969"/>
            <a:ext cx="10512425" cy="1008000"/>
          </a:xfrm>
        </p:spPr>
        <p:txBody>
          <a:bodyPr/>
          <a:lstStyle/>
          <a:p>
            <a:r>
              <a:rPr lang="sv-SE" dirty="0"/>
              <a:t>Vilka forskningsområden är prioriterade?</a:t>
            </a:r>
          </a:p>
        </p:txBody>
      </p:sp>
      <p:sp>
        <p:nvSpPr>
          <p:cNvPr id="2" name="Rektangel: rundade hörn 1">
            <a:extLst>
              <a:ext uri="{FF2B5EF4-FFF2-40B4-BE49-F238E27FC236}">
                <a16:creationId xmlns:a16="http://schemas.microsoft.com/office/drawing/2014/main" id="{24FCC0B9-59A1-4BBB-B28D-00B715C22502}"/>
              </a:ext>
            </a:extLst>
          </p:cNvPr>
          <p:cNvSpPr/>
          <p:nvPr/>
        </p:nvSpPr>
        <p:spPr>
          <a:xfrm>
            <a:off x="6242899" y="3078051"/>
            <a:ext cx="2981562" cy="69545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B783145F-BD7C-42A7-8464-7F858DFF36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55687">
            <a:off x="9418619" y="2315518"/>
            <a:ext cx="2568708" cy="3643557"/>
          </a:xfrm>
          <a:prstGeom prst="rect">
            <a:avLst/>
          </a:prstGeom>
        </p:spPr>
      </p:pic>
    </p:spTree>
    <p:extLst>
      <p:ext uri="{BB962C8B-B14F-4D97-AF65-F5344CB8AC3E}">
        <p14:creationId xmlns:p14="http://schemas.microsoft.com/office/powerpoint/2010/main" val="25119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8474C7-AAF4-46E5-8EA7-D61911251030}"/>
              </a:ext>
            </a:extLst>
          </p:cNvPr>
          <p:cNvSpPr>
            <a:spLocks noGrp="1"/>
          </p:cNvSpPr>
          <p:nvPr>
            <p:ph type="title"/>
          </p:nvPr>
        </p:nvSpPr>
        <p:spPr>
          <a:xfrm>
            <a:off x="839787" y="314620"/>
            <a:ext cx="6948941" cy="1008000"/>
          </a:xfrm>
        </p:spPr>
        <p:txBody>
          <a:bodyPr/>
          <a:lstStyle/>
          <a:p>
            <a:r>
              <a:rPr lang="sv-SE" dirty="0"/>
              <a:t>Brukarmedverkan/</a:t>
            </a:r>
            <a:br>
              <a:rPr lang="sv-SE" dirty="0"/>
            </a:br>
            <a:r>
              <a:rPr lang="sv-SE" dirty="0"/>
              <a:t>delaktighet som prioriterat forskningsområde</a:t>
            </a:r>
          </a:p>
        </p:txBody>
      </p:sp>
      <p:sp>
        <p:nvSpPr>
          <p:cNvPr id="4" name="Platshållare för innehåll 3">
            <a:extLst>
              <a:ext uri="{FF2B5EF4-FFF2-40B4-BE49-F238E27FC236}">
                <a16:creationId xmlns:a16="http://schemas.microsoft.com/office/drawing/2014/main" id="{1A143E6E-BCBE-44B7-A460-75959CDA2221}"/>
              </a:ext>
            </a:extLst>
          </p:cNvPr>
          <p:cNvSpPr>
            <a:spLocks noGrp="1"/>
          </p:cNvSpPr>
          <p:nvPr>
            <p:ph sz="quarter" idx="13"/>
          </p:nvPr>
        </p:nvSpPr>
        <p:spPr>
          <a:xfrm>
            <a:off x="839787" y="2276475"/>
            <a:ext cx="6769328" cy="3609975"/>
          </a:xfrm>
        </p:spPr>
        <p:txBody>
          <a:bodyPr/>
          <a:lstStyle/>
          <a:p>
            <a:pPr marL="342900" indent="-342900">
              <a:buFont typeface="Arial" panose="020B0604020202020204" pitchFamily="34" charset="0"/>
              <a:buChar char="•"/>
            </a:pPr>
            <a:r>
              <a:rPr lang="sv-SE" sz="2000" dirty="0"/>
              <a:t>Forskning om metoder för att skapa delaktighet och inflytande. </a:t>
            </a:r>
          </a:p>
          <a:p>
            <a:pPr marL="342900" indent="-342900">
              <a:buFont typeface="Arial" panose="020B0604020202020204" pitchFamily="34" charset="0"/>
              <a:buChar char="•"/>
            </a:pPr>
            <a:r>
              <a:rPr lang="sv-SE" sz="2000" dirty="0"/>
              <a:t>Brukarperspektiv vid utveckling och utformning av samordningsinitiativ. </a:t>
            </a:r>
          </a:p>
          <a:p>
            <a:pPr marL="342900" indent="-342900">
              <a:buFont typeface="Arial" panose="020B0604020202020204" pitchFamily="34" charset="0"/>
              <a:buChar char="•"/>
            </a:pPr>
            <a:r>
              <a:rPr lang="sv-SE" sz="2000" dirty="0"/>
              <a:t>Vilka effekter och följder får brukarmedverkan, tex om och hur delaktighet bidrar till socialtjänstens verksamhetsutveckling och kvalitet. </a:t>
            </a:r>
          </a:p>
          <a:p>
            <a:pPr marL="342900" indent="-342900">
              <a:buFont typeface="Arial" panose="020B0604020202020204" pitchFamily="34" charset="0"/>
              <a:buChar char="•"/>
            </a:pPr>
            <a:r>
              <a:rPr lang="sv-SE" sz="2000" dirty="0"/>
              <a:t>Hur kan brukares och anhörigas delaktighet utvecklas inom socialtjänsten för att förbättra situationen för brukare/klienten och socialtjänstens arbetssätt?</a:t>
            </a:r>
          </a:p>
        </p:txBody>
      </p:sp>
      <p:pic>
        <p:nvPicPr>
          <p:cNvPr id="5" name="Bildobjekt 4">
            <a:extLst>
              <a:ext uri="{FF2B5EF4-FFF2-40B4-BE49-F238E27FC236}">
                <a16:creationId xmlns:a16="http://schemas.microsoft.com/office/drawing/2014/main" id="{73F140A3-5E47-429C-8A29-5E8D5DCA8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8728" y="0"/>
            <a:ext cx="4403272" cy="6895503"/>
          </a:xfrm>
          <a:prstGeom prst="rect">
            <a:avLst/>
          </a:prstGeom>
        </p:spPr>
      </p:pic>
    </p:spTree>
    <p:extLst>
      <p:ext uri="{BB962C8B-B14F-4D97-AF65-F5344CB8AC3E}">
        <p14:creationId xmlns:p14="http://schemas.microsoft.com/office/powerpoint/2010/main" val="88902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93B06E-0A8D-4A3B-8A64-BA7EBC85E07F}"/>
              </a:ext>
            </a:extLst>
          </p:cNvPr>
          <p:cNvSpPr>
            <a:spLocks noGrp="1"/>
          </p:cNvSpPr>
          <p:nvPr>
            <p:ph type="title"/>
          </p:nvPr>
        </p:nvSpPr>
        <p:spPr/>
        <p:txBody>
          <a:bodyPr/>
          <a:lstStyle/>
          <a:p>
            <a:r>
              <a:rPr lang="sv-SE" dirty="0"/>
              <a:t>Generella krav i våra utlysningar</a:t>
            </a:r>
          </a:p>
        </p:txBody>
      </p:sp>
      <p:sp>
        <p:nvSpPr>
          <p:cNvPr id="4" name="Platshållare för innehåll 3">
            <a:extLst>
              <a:ext uri="{FF2B5EF4-FFF2-40B4-BE49-F238E27FC236}">
                <a16:creationId xmlns:a16="http://schemas.microsoft.com/office/drawing/2014/main" id="{68555669-7496-4E56-8590-905543DAFDB5}"/>
              </a:ext>
            </a:extLst>
          </p:cNvPr>
          <p:cNvSpPr>
            <a:spLocks noGrp="1"/>
          </p:cNvSpPr>
          <p:nvPr>
            <p:ph sz="quarter" idx="13"/>
          </p:nvPr>
        </p:nvSpPr>
        <p:spPr/>
        <p:txBody>
          <a:bodyPr/>
          <a:lstStyle/>
          <a:p>
            <a:pPr marL="342900" indent="-342900">
              <a:buFont typeface="Arial" panose="020B0604020202020204" pitchFamily="34" charset="0"/>
              <a:buChar char="•"/>
            </a:pPr>
            <a:r>
              <a:rPr lang="sv-SE" dirty="0"/>
              <a:t>Inriktning: prioriterade områden</a:t>
            </a:r>
          </a:p>
          <a:p>
            <a:pPr marL="342900" indent="-342900">
              <a:buFont typeface="Arial" panose="020B0604020202020204" pitchFamily="34" charset="0"/>
              <a:buChar char="•"/>
            </a:pPr>
            <a:r>
              <a:rPr lang="sv-SE" dirty="0"/>
              <a:t>Tillämpningsbart inom socialtjänsten </a:t>
            </a:r>
          </a:p>
          <a:p>
            <a:pPr marL="342900" indent="-342900">
              <a:buFont typeface="Arial" panose="020B0604020202020204" pitchFamily="34" charset="0"/>
              <a:buChar char="•"/>
            </a:pPr>
            <a:r>
              <a:rPr lang="sv-SE" dirty="0"/>
              <a:t>Samverkan med företrädare för socialtjänsten, brukare, yrkesverksamma och andra aktörer i forskningsprocessen </a:t>
            </a:r>
          </a:p>
          <a:p>
            <a:pPr marL="342900" indent="-342900">
              <a:buFont typeface="Arial" panose="020B0604020202020204" pitchFamily="34" charset="0"/>
              <a:buChar char="•"/>
            </a:pPr>
            <a:r>
              <a:rPr lang="sv-SE" dirty="0"/>
              <a:t>Tvär/flervetenskaplig ansats</a:t>
            </a:r>
          </a:p>
        </p:txBody>
      </p:sp>
    </p:spTree>
    <p:extLst>
      <p:ext uri="{BB962C8B-B14F-4D97-AF65-F5344CB8AC3E}">
        <p14:creationId xmlns:p14="http://schemas.microsoft.com/office/powerpoint/2010/main" val="411969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E22654-2EF3-4089-B5AC-080442F83D18}"/>
              </a:ext>
            </a:extLst>
          </p:cNvPr>
          <p:cNvSpPr>
            <a:spLocks noGrp="1"/>
          </p:cNvSpPr>
          <p:nvPr>
            <p:ph type="title"/>
          </p:nvPr>
        </p:nvSpPr>
        <p:spPr>
          <a:xfrm>
            <a:off x="839788" y="690176"/>
            <a:ext cx="10512425" cy="1484223"/>
          </a:xfrm>
        </p:spPr>
        <p:txBody>
          <a:bodyPr/>
          <a:lstStyle/>
          <a:p>
            <a:r>
              <a:rPr lang="sv-SE" sz="3200" dirty="0"/>
              <a:t>Vad betyder det att brukarinflytande är ett prioriterat område i programmet Tillämpad välfärdsforskning? </a:t>
            </a:r>
          </a:p>
        </p:txBody>
      </p:sp>
      <p:sp>
        <p:nvSpPr>
          <p:cNvPr id="4" name="Platshållare för innehåll 3">
            <a:extLst>
              <a:ext uri="{FF2B5EF4-FFF2-40B4-BE49-F238E27FC236}">
                <a16:creationId xmlns:a16="http://schemas.microsoft.com/office/drawing/2014/main" id="{42344F57-032C-48AD-B2EC-71D39A37B529}"/>
              </a:ext>
            </a:extLst>
          </p:cNvPr>
          <p:cNvSpPr>
            <a:spLocks noGrp="1"/>
          </p:cNvSpPr>
          <p:nvPr>
            <p:ph sz="quarter" idx="13"/>
          </p:nvPr>
        </p:nvSpPr>
        <p:spPr/>
        <p:txBody>
          <a:bodyPr/>
          <a:lstStyle/>
          <a:p>
            <a:pPr marL="457200" indent="-457200">
              <a:buFont typeface="+mj-lt"/>
              <a:buAutoNum type="arabicPeriod"/>
            </a:pPr>
            <a:r>
              <a:rPr lang="sv-SE" dirty="0"/>
              <a:t>Brukarperspektivet är utgångspunkten i programmets vision och inriktning</a:t>
            </a:r>
          </a:p>
          <a:p>
            <a:pPr marL="457200" indent="-457200">
              <a:buFont typeface="+mj-lt"/>
              <a:buAutoNum type="arabicPeriod"/>
            </a:pPr>
            <a:r>
              <a:rPr lang="sv-SE" dirty="0"/>
              <a:t>Brukar- och intresseorganisationer har deltagit i arbetet att identifiera och prioritera forskningsområden som inriktning till programmet</a:t>
            </a:r>
          </a:p>
          <a:p>
            <a:pPr marL="457200" indent="-457200">
              <a:buFont typeface="+mj-lt"/>
              <a:buAutoNum type="arabicPeriod"/>
            </a:pPr>
            <a:r>
              <a:rPr lang="sv-SE" dirty="0"/>
              <a:t>Brukarmedverkan/delaktighet är även ett av åtta prioriterade forskningsområden (men ingår även i de andra områdena)</a:t>
            </a:r>
          </a:p>
          <a:p>
            <a:pPr marL="457200" indent="-457200">
              <a:buFont typeface="+mj-lt"/>
              <a:buAutoNum type="arabicPeriod"/>
            </a:pPr>
            <a:r>
              <a:rPr lang="sv-SE" dirty="0"/>
              <a:t>Vi ställer krav på samverkan i forskningsprocessen</a:t>
            </a:r>
          </a:p>
          <a:p>
            <a:pPr marL="457200" indent="-457200">
              <a:buFont typeface="+mj-lt"/>
              <a:buAutoNum type="arabicPeriod"/>
            </a:pPr>
            <a:r>
              <a:rPr lang="sv-SE" dirty="0"/>
              <a:t>Bjuder in till seminarier och mötesplatsträffar</a:t>
            </a: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0373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Forte">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orte.potx" id="{216B0DAF-DC2F-42E3-8555-233A065BF10E}" vid="{CAB0CAD4-7598-458C-900B-29D3BB976166}"/>
    </a:ext>
  </a:extLst>
</a:theme>
</file>

<file path=ppt/theme/theme2.xml><?xml version="1.0" encoding="utf-8"?>
<a:theme xmlns:a="http://schemas.openxmlformats.org/drawingml/2006/main" name="Office-tema">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Forte</Template>
  <TotalTime>1662</TotalTime>
  <Words>906</Words>
  <Application>Microsoft Office PowerPoint</Application>
  <PresentationFormat>Bredbild</PresentationFormat>
  <Paragraphs>85</Paragraphs>
  <Slides>12</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Georgia</vt:lpstr>
      <vt:lpstr>Forte</vt:lpstr>
      <vt:lpstr>Vad betyder det att brukar-inflytande är ett prioriterat område i programmet Tillämpad välfärdsforskning? </vt:lpstr>
      <vt:lpstr>Nationellt program om Tillämpad välfärdsforskning</vt:lpstr>
      <vt:lpstr>Vad är klient- och praktiknära forskning i socialtjänsten?</vt:lpstr>
      <vt:lpstr>PowerPoint-presentation</vt:lpstr>
      <vt:lpstr>Hur tog vi fram  de prioriterade områdena?</vt:lpstr>
      <vt:lpstr>Vilka forskningsområden är prioriterade?</vt:lpstr>
      <vt:lpstr>Brukarmedverkan/ delaktighet som prioriterat forskningsområde</vt:lpstr>
      <vt:lpstr>Generella krav i våra utlysningar</vt:lpstr>
      <vt:lpstr>Vad betyder det att brukarinflytande är ett prioriterat område i programmet Tillämpad välfärdsforskning? </vt:lpstr>
      <vt:lpstr>Utmaningar</vt:lpstr>
      <vt:lpstr>Håll dig uppdaterad med vårt nyhetsbrev</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 Utlysning 2019</dc:title>
  <dc:creator>Stella Jacobson</dc:creator>
  <cp:lastModifiedBy>Stella Jacobson</cp:lastModifiedBy>
  <cp:revision>225</cp:revision>
  <dcterms:created xsi:type="dcterms:W3CDTF">2018-11-12T09:33:06Z</dcterms:created>
  <dcterms:modified xsi:type="dcterms:W3CDTF">2019-11-05T08:31:44Z</dcterms:modified>
</cp:coreProperties>
</file>