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33" r:id="rId2"/>
    <p:sldId id="268" r:id="rId3"/>
    <p:sldId id="298" r:id="rId4"/>
    <p:sldId id="473" r:id="rId5"/>
    <p:sldId id="315" r:id="rId6"/>
    <p:sldId id="280" r:id="rId7"/>
    <p:sldId id="436" r:id="rId8"/>
    <p:sldId id="1095" r:id="rId9"/>
    <p:sldId id="454" r:id="rId10"/>
    <p:sldId id="474" r:id="rId11"/>
    <p:sldId id="438" r:id="rId12"/>
    <p:sldId id="1026" r:id="rId13"/>
    <p:sldId id="378" r:id="rId14"/>
    <p:sldId id="471" r:id="rId15"/>
    <p:sldId id="441" r:id="rId16"/>
    <p:sldId id="325"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n Rye-Danjelsen" initials="ER" lastIdx="10" clrIdx="0">
    <p:extLst>
      <p:ext uri="{19B8F6BF-5375-455C-9EA6-DF929625EA0E}">
        <p15:presenceInfo xmlns:p15="http://schemas.microsoft.com/office/powerpoint/2012/main" userId="S-1-5-21-1708537768-362288127-1417001333-1624" providerId="AD"/>
      </p:ext>
    </p:extLst>
  </p:cmAuthor>
  <p:cmAuthor id="2" name="Elin Rye-Danjelsen" initials="ER [2]" lastIdx="20" clrIdx="1">
    <p:extLst>
      <p:ext uri="{19B8F6BF-5375-455C-9EA6-DF929625EA0E}">
        <p15:presenceInfo xmlns:p15="http://schemas.microsoft.com/office/powerpoint/2012/main" userId="S::Elin.Rye-Danjelsen@sbu.se::0a3902d3-acb3-499e-9d79-1265695ad5a8" providerId="AD"/>
      </p:ext>
    </p:extLst>
  </p:cmAuthor>
  <p:cmAuthor id="3" name="Åsa Fagerström" initials="ÅF" lastIdx="12" clrIdx="2">
    <p:extLst>
      <p:ext uri="{19B8F6BF-5375-455C-9EA6-DF929625EA0E}">
        <p15:presenceInfo xmlns:p15="http://schemas.microsoft.com/office/powerpoint/2012/main" userId="S::Asa.Fagerstrom@sbu.se::6325a6cc-5cb7-40d8-a359-0b666d1b00d7" providerId="AD"/>
      </p:ext>
    </p:extLst>
  </p:cmAuthor>
  <p:cmAuthor id="4" name="Jessica Tell" initials="JT" lastIdx="11" clrIdx="3">
    <p:extLst>
      <p:ext uri="{19B8F6BF-5375-455C-9EA6-DF929625EA0E}">
        <p15:presenceInfo xmlns:p15="http://schemas.microsoft.com/office/powerpoint/2012/main" userId="S::Jessica.Tell@sbu.se::e3b660c2-d4a2-41f9-9ca4-7849404d15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E1F5"/>
    <a:srgbClr val="FFDD00"/>
    <a:srgbClr val="005CA9"/>
    <a:srgbClr val="69ACDF"/>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713" autoAdjust="0"/>
  </p:normalViewPr>
  <p:slideViewPr>
    <p:cSldViewPr snapToGrid="0">
      <p:cViewPr varScale="1">
        <p:scale>
          <a:sx n="84" d="100"/>
          <a:sy n="84" d="100"/>
        </p:scale>
        <p:origin x="96" y="11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2" d="100"/>
          <a:sy n="92" d="100"/>
        </p:scale>
        <p:origin x="404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CEF7AA-5DEB-440E-9A1E-AC26A333AE3C}" type="doc">
      <dgm:prSet loTypeId="urn:microsoft.com/office/officeart/2005/8/layout/funnel1" loCatId="process" qsTypeId="urn:microsoft.com/office/officeart/2005/8/quickstyle/simple1" qsCatId="simple" csTypeId="urn:microsoft.com/office/officeart/2005/8/colors/accent3_3" csCatId="accent3" phldr="1"/>
      <dgm:spPr/>
      <dgm:t>
        <a:bodyPr/>
        <a:lstStyle/>
        <a:p>
          <a:endParaRPr lang="sv-SE"/>
        </a:p>
      </dgm:t>
    </dgm:pt>
    <dgm:pt modelId="{51B20552-A9D0-4A27-A9FE-5F4D13CF7099}">
      <dgm:prSet phldrT="[Text]" custT="1"/>
      <dgm:spPr/>
      <dgm:t>
        <a:bodyPr/>
        <a:lstStyle/>
        <a:p>
          <a:r>
            <a:rPr lang="sv-SE" sz="1100" dirty="0"/>
            <a:t>Upplysningstjänsten kunde inte identifiera några studier </a:t>
          </a:r>
        </a:p>
      </dgm:t>
    </dgm:pt>
    <dgm:pt modelId="{95EB9EF8-2F54-4255-9277-2CB6A00A6133}" type="parTrans" cxnId="{94EA4B4D-D3FA-45BE-91B2-D812E439B0F7}">
      <dgm:prSet/>
      <dgm:spPr/>
      <dgm:t>
        <a:bodyPr/>
        <a:lstStyle/>
        <a:p>
          <a:endParaRPr lang="sv-SE" sz="2800"/>
        </a:p>
      </dgm:t>
    </dgm:pt>
    <dgm:pt modelId="{6C1D3128-4298-4109-9572-F4D1275F984C}" type="sibTrans" cxnId="{94EA4B4D-D3FA-45BE-91B2-D812E439B0F7}">
      <dgm:prSet/>
      <dgm:spPr/>
      <dgm:t>
        <a:bodyPr/>
        <a:lstStyle/>
        <a:p>
          <a:endParaRPr lang="sv-SE" sz="2800"/>
        </a:p>
      </dgm:t>
    </dgm:pt>
    <dgm:pt modelId="{17493679-A68D-4456-B47D-BE057734F0A6}">
      <dgm:prSet custT="1"/>
      <dgm:spPr/>
      <dgm:t>
        <a:bodyPr/>
        <a:lstStyle/>
        <a:p>
          <a:r>
            <a:rPr lang="sv-SE" sz="1100" dirty="0"/>
            <a:t>”Det sammanvägda resultatet har mycket låg tillförlitlighet”</a:t>
          </a:r>
        </a:p>
      </dgm:t>
    </dgm:pt>
    <dgm:pt modelId="{1F8CEFE4-0351-44AF-AE91-EC0F10630CFF}" type="parTrans" cxnId="{80C19E5B-DCA9-4D7B-8C3D-C2B558D56AD7}">
      <dgm:prSet/>
      <dgm:spPr/>
      <dgm:t>
        <a:bodyPr/>
        <a:lstStyle/>
        <a:p>
          <a:endParaRPr lang="sv-SE" sz="2800"/>
        </a:p>
      </dgm:t>
    </dgm:pt>
    <dgm:pt modelId="{ADADA567-C612-41DC-866E-FC4058767AC2}" type="sibTrans" cxnId="{80C19E5B-DCA9-4D7B-8C3D-C2B558D56AD7}">
      <dgm:prSet/>
      <dgm:spPr/>
      <dgm:t>
        <a:bodyPr/>
        <a:lstStyle/>
        <a:p>
          <a:endParaRPr lang="sv-SE" sz="2800"/>
        </a:p>
      </dgm:t>
    </dgm:pt>
    <dgm:pt modelId="{67379A65-B7AC-481F-B630-773464A87DA5}">
      <dgm:prSet phldrT="[Text]" custT="1"/>
      <dgm:spPr/>
      <dgm:t>
        <a:bodyPr/>
        <a:lstStyle/>
        <a:p>
          <a:pPr>
            <a:buNone/>
          </a:pPr>
          <a:r>
            <a:rPr lang="sv-SE" sz="1100" dirty="0"/>
            <a:t>”Det saknas systematiska översikter som är relevanta för frågeställningen”</a:t>
          </a:r>
        </a:p>
      </dgm:t>
    </dgm:pt>
    <dgm:pt modelId="{0F879F3D-E65B-4D46-BD75-EF6059A8933D}" type="sibTrans" cxnId="{80C313BF-3F6C-401A-9674-08114818215D}">
      <dgm:prSet/>
      <dgm:spPr/>
      <dgm:t>
        <a:bodyPr/>
        <a:lstStyle/>
        <a:p>
          <a:endParaRPr lang="sv-SE" sz="2800"/>
        </a:p>
      </dgm:t>
    </dgm:pt>
    <dgm:pt modelId="{DCDB8AD0-E1BF-4221-BB3C-5D5AE505D147}" type="parTrans" cxnId="{80C313BF-3F6C-401A-9674-08114818215D}">
      <dgm:prSet/>
      <dgm:spPr/>
      <dgm:t>
        <a:bodyPr/>
        <a:lstStyle/>
        <a:p>
          <a:endParaRPr lang="sv-SE" sz="2800"/>
        </a:p>
      </dgm:t>
    </dgm:pt>
    <dgm:pt modelId="{997E0C02-EE1F-48FD-B089-8C80DF1970E0}">
      <dgm:prSet custT="1"/>
      <dgm:spPr/>
      <dgm:t>
        <a:bodyPr/>
        <a:lstStyle/>
        <a:p>
          <a:r>
            <a:rPr lang="sv-SE" sz="3200" dirty="0"/>
            <a:t>= Vetenskaplig kunskapslucka</a:t>
          </a:r>
        </a:p>
      </dgm:t>
    </dgm:pt>
    <dgm:pt modelId="{BE95B45B-1659-4020-9187-8844BF068804}" type="parTrans" cxnId="{18E1C0E4-AC10-4F5B-A589-18AEA94CCE95}">
      <dgm:prSet/>
      <dgm:spPr/>
      <dgm:t>
        <a:bodyPr/>
        <a:lstStyle/>
        <a:p>
          <a:endParaRPr lang="sv-SE" sz="2800"/>
        </a:p>
      </dgm:t>
    </dgm:pt>
    <dgm:pt modelId="{9BAF6878-3E72-4972-BC29-EDB991AB122F}" type="sibTrans" cxnId="{18E1C0E4-AC10-4F5B-A589-18AEA94CCE95}">
      <dgm:prSet/>
      <dgm:spPr/>
      <dgm:t>
        <a:bodyPr/>
        <a:lstStyle/>
        <a:p>
          <a:endParaRPr lang="sv-SE" sz="2800"/>
        </a:p>
      </dgm:t>
    </dgm:pt>
    <dgm:pt modelId="{D180DF39-047C-4C21-A7BD-6AB3FD3BCFE8}" type="pres">
      <dgm:prSet presAssocID="{5ECEF7AA-5DEB-440E-9A1E-AC26A333AE3C}" presName="Name0" presStyleCnt="0">
        <dgm:presLayoutVars>
          <dgm:chMax val="4"/>
          <dgm:resizeHandles val="exact"/>
        </dgm:presLayoutVars>
      </dgm:prSet>
      <dgm:spPr/>
    </dgm:pt>
    <dgm:pt modelId="{0164E09D-43A2-4399-857E-0438377714BF}" type="pres">
      <dgm:prSet presAssocID="{5ECEF7AA-5DEB-440E-9A1E-AC26A333AE3C}" presName="ellipse" presStyleLbl="trBgShp" presStyleIdx="0" presStyleCnt="1"/>
      <dgm:spPr/>
    </dgm:pt>
    <dgm:pt modelId="{B2E71D8F-6E4F-42A4-B745-0C95CBB7CB96}" type="pres">
      <dgm:prSet presAssocID="{5ECEF7AA-5DEB-440E-9A1E-AC26A333AE3C}" presName="arrow1" presStyleLbl="fgShp" presStyleIdx="0" presStyleCnt="1"/>
      <dgm:spPr/>
    </dgm:pt>
    <dgm:pt modelId="{2B3DC176-44B3-441D-A971-9FA4BE7BD014}" type="pres">
      <dgm:prSet presAssocID="{5ECEF7AA-5DEB-440E-9A1E-AC26A333AE3C}" presName="rectangle" presStyleLbl="revTx" presStyleIdx="0" presStyleCnt="1" custScaleX="190418">
        <dgm:presLayoutVars>
          <dgm:bulletEnabled val="1"/>
        </dgm:presLayoutVars>
      </dgm:prSet>
      <dgm:spPr/>
    </dgm:pt>
    <dgm:pt modelId="{70A12A2A-3B67-43F4-9521-FE647166D218}" type="pres">
      <dgm:prSet presAssocID="{67379A65-B7AC-481F-B630-773464A87DA5}" presName="item1" presStyleLbl="node1" presStyleIdx="0" presStyleCnt="3">
        <dgm:presLayoutVars>
          <dgm:bulletEnabled val="1"/>
        </dgm:presLayoutVars>
      </dgm:prSet>
      <dgm:spPr/>
    </dgm:pt>
    <dgm:pt modelId="{557755FD-9B1A-4148-960A-B86029FD90F3}" type="pres">
      <dgm:prSet presAssocID="{17493679-A68D-4456-B47D-BE057734F0A6}" presName="item2" presStyleLbl="node1" presStyleIdx="1" presStyleCnt="3" custScaleX="111699">
        <dgm:presLayoutVars>
          <dgm:bulletEnabled val="1"/>
        </dgm:presLayoutVars>
      </dgm:prSet>
      <dgm:spPr/>
    </dgm:pt>
    <dgm:pt modelId="{DDD1BDC8-63F3-491A-B5B5-D4B375826CC8}" type="pres">
      <dgm:prSet presAssocID="{997E0C02-EE1F-48FD-B089-8C80DF1970E0}" presName="item3" presStyleLbl="node1" presStyleIdx="2" presStyleCnt="3" custScaleX="117634">
        <dgm:presLayoutVars>
          <dgm:bulletEnabled val="1"/>
        </dgm:presLayoutVars>
      </dgm:prSet>
      <dgm:spPr/>
    </dgm:pt>
    <dgm:pt modelId="{ED271244-A9D9-4492-BBD1-58A02DEC9020}" type="pres">
      <dgm:prSet presAssocID="{5ECEF7AA-5DEB-440E-9A1E-AC26A333AE3C}" presName="funnel" presStyleLbl="trAlignAcc1" presStyleIdx="0" presStyleCnt="1"/>
      <dgm:spPr/>
    </dgm:pt>
  </dgm:ptLst>
  <dgm:cxnLst>
    <dgm:cxn modelId="{80C19E5B-DCA9-4D7B-8C3D-C2B558D56AD7}" srcId="{5ECEF7AA-5DEB-440E-9A1E-AC26A333AE3C}" destId="{17493679-A68D-4456-B47D-BE057734F0A6}" srcOrd="2" destOrd="0" parTransId="{1F8CEFE4-0351-44AF-AE91-EC0F10630CFF}" sibTransId="{ADADA567-C612-41DC-866E-FC4058767AC2}"/>
    <dgm:cxn modelId="{03D81C47-7C2B-4711-82E7-AEA02F2DCDAE}" type="presOf" srcId="{17493679-A68D-4456-B47D-BE057734F0A6}" destId="{70A12A2A-3B67-43F4-9521-FE647166D218}" srcOrd="0" destOrd="0" presId="urn:microsoft.com/office/officeart/2005/8/layout/funnel1"/>
    <dgm:cxn modelId="{9DDD4B6B-8CC9-471A-B231-0B84831B8E60}" type="presOf" srcId="{997E0C02-EE1F-48FD-B089-8C80DF1970E0}" destId="{2B3DC176-44B3-441D-A971-9FA4BE7BD014}" srcOrd="0" destOrd="0" presId="urn:microsoft.com/office/officeart/2005/8/layout/funnel1"/>
    <dgm:cxn modelId="{94EA4B4D-D3FA-45BE-91B2-D812E439B0F7}" srcId="{5ECEF7AA-5DEB-440E-9A1E-AC26A333AE3C}" destId="{51B20552-A9D0-4A27-A9FE-5F4D13CF7099}" srcOrd="0" destOrd="0" parTransId="{95EB9EF8-2F54-4255-9277-2CB6A00A6133}" sibTransId="{6C1D3128-4298-4109-9572-F4D1275F984C}"/>
    <dgm:cxn modelId="{C4588395-59B2-4AF6-8B8A-99F31BF18A70}" type="presOf" srcId="{5ECEF7AA-5DEB-440E-9A1E-AC26A333AE3C}" destId="{D180DF39-047C-4C21-A7BD-6AB3FD3BCFE8}" srcOrd="0" destOrd="0" presId="urn:microsoft.com/office/officeart/2005/8/layout/funnel1"/>
    <dgm:cxn modelId="{C1186BA8-6AD3-4268-ACB4-17CD82763036}" type="presOf" srcId="{67379A65-B7AC-481F-B630-773464A87DA5}" destId="{557755FD-9B1A-4148-960A-B86029FD90F3}" srcOrd="0" destOrd="0" presId="urn:microsoft.com/office/officeart/2005/8/layout/funnel1"/>
    <dgm:cxn modelId="{80C313BF-3F6C-401A-9674-08114818215D}" srcId="{5ECEF7AA-5DEB-440E-9A1E-AC26A333AE3C}" destId="{67379A65-B7AC-481F-B630-773464A87DA5}" srcOrd="1" destOrd="0" parTransId="{DCDB8AD0-E1BF-4221-BB3C-5D5AE505D147}" sibTransId="{0F879F3D-E65B-4D46-BD75-EF6059A8933D}"/>
    <dgm:cxn modelId="{18E1C0E4-AC10-4F5B-A589-18AEA94CCE95}" srcId="{5ECEF7AA-5DEB-440E-9A1E-AC26A333AE3C}" destId="{997E0C02-EE1F-48FD-B089-8C80DF1970E0}" srcOrd="3" destOrd="0" parTransId="{BE95B45B-1659-4020-9187-8844BF068804}" sibTransId="{9BAF6878-3E72-4972-BC29-EDB991AB122F}"/>
    <dgm:cxn modelId="{F8D7A3F4-13EC-4165-BE1A-572E6F3D2772}" type="presOf" srcId="{51B20552-A9D0-4A27-A9FE-5F4D13CF7099}" destId="{DDD1BDC8-63F3-491A-B5B5-D4B375826CC8}" srcOrd="0" destOrd="0" presId="urn:microsoft.com/office/officeart/2005/8/layout/funnel1"/>
    <dgm:cxn modelId="{0578C598-FF7C-4BBB-84FA-BCA2594E02F8}" type="presParOf" srcId="{D180DF39-047C-4C21-A7BD-6AB3FD3BCFE8}" destId="{0164E09D-43A2-4399-857E-0438377714BF}" srcOrd="0" destOrd="0" presId="urn:microsoft.com/office/officeart/2005/8/layout/funnel1"/>
    <dgm:cxn modelId="{BA0DDCFE-B439-4CF3-9796-48855FCCF7BA}" type="presParOf" srcId="{D180DF39-047C-4C21-A7BD-6AB3FD3BCFE8}" destId="{B2E71D8F-6E4F-42A4-B745-0C95CBB7CB96}" srcOrd="1" destOrd="0" presId="urn:microsoft.com/office/officeart/2005/8/layout/funnel1"/>
    <dgm:cxn modelId="{7F245980-0097-41D1-B5CC-C86C1DED7CB2}" type="presParOf" srcId="{D180DF39-047C-4C21-A7BD-6AB3FD3BCFE8}" destId="{2B3DC176-44B3-441D-A971-9FA4BE7BD014}" srcOrd="2" destOrd="0" presId="urn:microsoft.com/office/officeart/2005/8/layout/funnel1"/>
    <dgm:cxn modelId="{CCE6A1F0-41D8-46DA-BBA7-AD5655890C0A}" type="presParOf" srcId="{D180DF39-047C-4C21-A7BD-6AB3FD3BCFE8}" destId="{70A12A2A-3B67-43F4-9521-FE647166D218}" srcOrd="3" destOrd="0" presId="urn:microsoft.com/office/officeart/2005/8/layout/funnel1"/>
    <dgm:cxn modelId="{7A6868E3-74CF-44D0-A703-86D132EC309D}" type="presParOf" srcId="{D180DF39-047C-4C21-A7BD-6AB3FD3BCFE8}" destId="{557755FD-9B1A-4148-960A-B86029FD90F3}" srcOrd="4" destOrd="0" presId="urn:microsoft.com/office/officeart/2005/8/layout/funnel1"/>
    <dgm:cxn modelId="{7B1118B2-368B-4C67-8DC5-BF5885B198D7}" type="presParOf" srcId="{D180DF39-047C-4C21-A7BD-6AB3FD3BCFE8}" destId="{DDD1BDC8-63F3-491A-B5B5-D4B375826CC8}" srcOrd="5" destOrd="0" presId="urn:microsoft.com/office/officeart/2005/8/layout/funnel1"/>
    <dgm:cxn modelId="{2C68F35F-E863-45B5-8EC1-7015E9F6D5D5}" type="presParOf" srcId="{D180DF39-047C-4C21-A7BD-6AB3FD3BCFE8}" destId="{ED271244-A9D9-4492-BBD1-58A02DEC902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4E09D-43A2-4399-857E-0438377714BF}">
      <dsp:nvSpPr>
        <dsp:cNvPr id="0" name=""/>
        <dsp:cNvSpPr/>
      </dsp:nvSpPr>
      <dsp:spPr>
        <a:xfrm>
          <a:off x="1389731" y="182303"/>
          <a:ext cx="3618030" cy="1256494"/>
        </a:xfrm>
        <a:prstGeom prst="ellipse">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71D8F-6E4F-42A4-B745-0C95CBB7CB96}">
      <dsp:nvSpPr>
        <dsp:cNvPr id="0" name=""/>
        <dsp:cNvSpPr/>
      </dsp:nvSpPr>
      <dsp:spPr>
        <a:xfrm>
          <a:off x="2853771" y="3259032"/>
          <a:ext cx="701168" cy="448748"/>
        </a:xfrm>
        <a:prstGeom prst="down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3DC176-44B3-441D-A971-9FA4BE7BD014}">
      <dsp:nvSpPr>
        <dsp:cNvPr id="0" name=""/>
        <dsp:cNvSpPr/>
      </dsp:nvSpPr>
      <dsp:spPr>
        <a:xfrm>
          <a:off x="-7" y="3618030"/>
          <a:ext cx="6408727" cy="841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sv-SE" sz="3200" kern="1200" dirty="0"/>
            <a:t>= Vetenskaplig kunskapslucka</a:t>
          </a:r>
        </a:p>
      </dsp:txBody>
      <dsp:txXfrm>
        <a:off x="-7" y="3618030"/>
        <a:ext cx="6408727" cy="841402"/>
      </dsp:txXfrm>
    </dsp:sp>
    <dsp:sp modelId="{70A12A2A-3B67-43F4-9521-FE647166D218}">
      <dsp:nvSpPr>
        <dsp:cNvPr id="0" name=""/>
        <dsp:cNvSpPr/>
      </dsp:nvSpPr>
      <dsp:spPr>
        <a:xfrm>
          <a:off x="2705123" y="1535840"/>
          <a:ext cx="1262103" cy="1262103"/>
        </a:xfrm>
        <a:prstGeom prst="ellipse">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v-SE" sz="1100" kern="1200" dirty="0"/>
            <a:t>”Det sammanvägda resultatet har mycket låg tillförlitlighet”</a:t>
          </a:r>
        </a:p>
      </dsp:txBody>
      <dsp:txXfrm>
        <a:off x="2889954" y="1720671"/>
        <a:ext cx="892441" cy="892441"/>
      </dsp:txXfrm>
    </dsp:sp>
    <dsp:sp modelId="{557755FD-9B1A-4148-960A-B86029FD90F3}">
      <dsp:nvSpPr>
        <dsp:cNvPr id="0" name=""/>
        <dsp:cNvSpPr/>
      </dsp:nvSpPr>
      <dsp:spPr>
        <a:xfrm>
          <a:off x="1728191" y="588981"/>
          <a:ext cx="1409757" cy="1262103"/>
        </a:xfrm>
        <a:prstGeom prst="ellipse">
          <a:avLst/>
        </a:prstGeom>
        <a:solidFill>
          <a:schemeClr val="accent3">
            <a:shade val="80000"/>
            <a:hueOff val="110381"/>
            <a:satOff val="-17495"/>
            <a:lumOff val="166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v-SE" sz="1100" kern="1200" dirty="0"/>
            <a:t>”Det saknas systematiska översikter som är relevanta för frågeställningen”</a:t>
          </a:r>
        </a:p>
      </dsp:txBody>
      <dsp:txXfrm>
        <a:off x="1934645" y="773812"/>
        <a:ext cx="996849" cy="892441"/>
      </dsp:txXfrm>
    </dsp:sp>
    <dsp:sp modelId="{DDD1BDC8-63F3-491A-B5B5-D4B375826CC8}">
      <dsp:nvSpPr>
        <dsp:cNvPr id="0" name=""/>
        <dsp:cNvSpPr/>
      </dsp:nvSpPr>
      <dsp:spPr>
        <a:xfrm>
          <a:off x="2980889" y="283833"/>
          <a:ext cx="1484663" cy="1262103"/>
        </a:xfrm>
        <a:prstGeom prst="ellipse">
          <a:avLst/>
        </a:prstGeom>
        <a:solidFill>
          <a:schemeClr val="accent3">
            <a:shade val="80000"/>
            <a:hueOff val="220763"/>
            <a:satOff val="-34990"/>
            <a:lumOff val="333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v-SE" sz="1100" kern="1200" dirty="0"/>
            <a:t>Upplysningstjänsten kunde inte identifiera några studier </a:t>
          </a:r>
        </a:p>
      </dsp:txBody>
      <dsp:txXfrm>
        <a:off x="3198313" y="468664"/>
        <a:ext cx="1049815" cy="892441"/>
      </dsp:txXfrm>
    </dsp:sp>
    <dsp:sp modelId="{ED271244-A9D9-4492-BBD1-58A02DEC9020}">
      <dsp:nvSpPr>
        <dsp:cNvPr id="0" name=""/>
        <dsp:cNvSpPr/>
      </dsp:nvSpPr>
      <dsp:spPr>
        <a:xfrm>
          <a:off x="1241083" y="28046"/>
          <a:ext cx="3926545" cy="3141236"/>
        </a:xfrm>
        <a:prstGeom prst="funnel">
          <a:avLst/>
        </a:prstGeom>
        <a:solidFill>
          <a:schemeClr val="lt1">
            <a:alpha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6E17724-0C6D-40DA-9B2A-D6095BFB89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3D68877B-92CE-40F8-B5D2-9774AB52A4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D37D22-7283-4E6A-8265-07051F48257E}" type="datetimeFigureOut">
              <a:rPr lang="sv-SE" smtClean="0"/>
              <a:t>2020-11-26</a:t>
            </a:fld>
            <a:endParaRPr lang="sv-SE"/>
          </a:p>
        </p:txBody>
      </p:sp>
      <p:sp>
        <p:nvSpPr>
          <p:cNvPr id="4" name="Platshållare för sidfot 3">
            <a:extLst>
              <a:ext uri="{FF2B5EF4-FFF2-40B4-BE49-F238E27FC236}">
                <a16:creationId xmlns:a16="http://schemas.microsoft.com/office/drawing/2014/main" id="{4F6E20AE-A1A4-4F69-A41F-47E1547840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5F8E607-F30B-4204-B1FC-8631F7D769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9AB05-5796-4C78-8045-B3CB9465C46C}" type="slidenum">
              <a:rPr lang="sv-SE" smtClean="0"/>
              <a:t>‹#›</a:t>
            </a:fld>
            <a:endParaRPr lang="sv-SE"/>
          </a:p>
        </p:txBody>
      </p:sp>
    </p:spTree>
    <p:extLst>
      <p:ext uri="{BB962C8B-B14F-4D97-AF65-F5344CB8AC3E}">
        <p14:creationId xmlns:p14="http://schemas.microsoft.com/office/powerpoint/2010/main" val="138365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518DF-70A7-4CE6-83CB-C0A984F09F6A}" type="datetimeFigureOut">
              <a:rPr lang="sv-SE" smtClean="0"/>
              <a:t>2020-11-26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85F26-61DC-498F-8144-6584B45120D1}" type="slidenum">
              <a:rPr lang="sv-SE" smtClean="0"/>
              <a:t>‹#›</a:t>
            </a:fld>
            <a:endParaRPr lang="sv-SE"/>
          </a:p>
        </p:txBody>
      </p:sp>
    </p:spTree>
    <p:extLst>
      <p:ext uri="{BB962C8B-B14F-4D97-AF65-F5344CB8AC3E}">
        <p14:creationId xmlns:p14="http://schemas.microsoft.com/office/powerpoint/2010/main" val="205154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ibrary.nhs.uk/due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u="none" strike="noStrike" kern="1200" dirty="0">
                <a:solidFill>
                  <a:schemeClr val="tx1"/>
                </a:solidFill>
                <a:effectLst/>
                <a:latin typeface="+mn-lt"/>
                <a:ea typeface="+mn-ea"/>
                <a:cs typeface="+mn-cs"/>
              </a:rPr>
              <a:t>SBU, Statens beredning för medicinsk utvärdering.</a:t>
            </a:r>
            <a:r>
              <a:rPr lang="sv-SE" sz="1200" b="0" u="none" strike="noStrike" kern="1200" baseline="0" dirty="0">
                <a:solidFill>
                  <a:schemeClr val="tx1"/>
                </a:solidFill>
                <a:effectLst/>
                <a:latin typeface="+mn-lt"/>
                <a:ea typeface="+mn-ea"/>
                <a:cs typeface="+mn-cs"/>
              </a:rPr>
              <a:t> Liten myndighet, funnits sedan 1980-talet. H</a:t>
            </a:r>
            <a:r>
              <a:rPr lang="sv-SE" sz="1200" b="0" u="none" strike="noStrike" kern="1200" dirty="0">
                <a:solidFill>
                  <a:schemeClr val="tx1"/>
                </a:solidFill>
                <a:effectLst/>
                <a:latin typeface="+mn-lt"/>
                <a:ea typeface="+mn-ea"/>
                <a:cs typeface="+mn-cs"/>
              </a:rPr>
              <a:t>ar i uppdrag att utvärdera metoder som används i vården. Utifrån klinisk</a:t>
            </a:r>
            <a:r>
              <a:rPr lang="sv-SE" sz="1200" b="0" u="none" strike="noStrike" kern="1200" baseline="0" dirty="0">
                <a:solidFill>
                  <a:schemeClr val="tx1"/>
                </a:solidFill>
                <a:effectLst/>
                <a:latin typeface="+mn-lt"/>
                <a:ea typeface="+mn-ea"/>
                <a:cs typeface="+mn-cs"/>
              </a:rPr>
              <a:t> </a:t>
            </a:r>
            <a:r>
              <a:rPr lang="sv-SE" sz="1200" b="0" u="none" strike="noStrike" kern="1200" dirty="0">
                <a:solidFill>
                  <a:schemeClr val="tx1"/>
                </a:solidFill>
                <a:effectLst/>
                <a:latin typeface="+mn-lt"/>
                <a:ea typeface="+mn-ea"/>
                <a:cs typeface="+mn-cs"/>
              </a:rPr>
              <a:t>forskning tar vi reda på vilken medicinsk effekt olika metoder har, om det finns några risker med dem, och om åtgärderna ger mesta möjliga nytta för pengarna.</a:t>
            </a:r>
            <a:r>
              <a:rPr lang="sv-SE" sz="1200" b="0" u="none" strike="noStrike" kern="1200" baseline="0" dirty="0">
                <a:solidFill>
                  <a:schemeClr val="tx1"/>
                </a:solidFill>
                <a:effectLst/>
                <a:latin typeface="+mn-lt"/>
                <a:ea typeface="+mn-ea"/>
                <a:cs typeface="+mn-cs"/>
              </a:rPr>
              <a:t> Våra </a:t>
            </a:r>
            <a:r>
              <a:rPr lang="sv-SE" sz="1200" b="0" u="none" strike="noStrike" kern="1200" dirty="0">
                <a:solidFill>
                  <a:schemeClr val="tx1"/>
                </a:solidFill>
                <a:effectLst/>
                <a:latin typeface="+mn-lt"/>
                <a:ea typeface="+mn-ea"/>
                <a:cs typeface="+mn-cs"/>
              </a:rPr>
              <a:t>utvärderingar ska användas som stöd av alla som på olika nivåer i samhället bestämmer hur hälso- och sjukvården ska se ut. Vi tar fram kunskapsunderlag men</a:t>
            </a:r>
            <a:r>
              <a:rPr lang="sv-SE" sz="1200" b="0" u="none" strike="noStrike" kern="1200" baseline="0" dirty="0">
                <a:solidFill>
                  <a:schemeClr val="tx1"/>
                </a:solidFill>
                <a:effectLst/>
                <a:latin typeface="+mn-lt"/>
                <a:ea typeface="+mn-ea"/>
                <a:cs typeface="+mn-cs"/>
              </a:rPr>
              <a:t> fattar inga beslut.</a:t>
            </a:r>
          </a:p>
          <a:p>
            <a:endParaRPr lang="sv-SE" dirty="0">
              <a:solidFill>
                <a:srgbClr val="1F497D"/>
              </a:solidFill>
            </a:endParaRPr>
          </a:p>
        </p:txBody>
      </p:sp>
      <p:sp>
        <p:nvSpPr>
          <p:cNvPr id="4" name="Platshållare för bildnummer 3"/>
          <p:cNvSpPr>
            <a:spLocks noGrp="1"/>
          </p:cNvSpPr>
          <p:nvPr>
            <p:ph type="sldNum" sz="quarter" idx="10"/>
          </p:nvPr>
        </p:nvSpPr>
        <p:spPr/>
        <p:txBody>
          <a:bodyPr/>
          <a:lstStyle/>
          <a:p>
            <a:fld id="{53A675F5-6752-41E2-BE6E-37476F30B267}" type="slidenum">
              <a:rPr lang="sv-SE" smtClean="0"/>
              <a:t>2</a:t>
            </a:fld>
            <a:endParaRPr lang="sv-SE"/>
          </a:p>
        </p:txBody>
      </p:sp>
    </p:spTree>
    <p:extLst>
      <p:ext uri="{BB962C8B-B14F-4D97-AF65-F5344CB8AC3E}">
        <p14:creationId xmlns:p14="http://schemas.microsoft.com/office/powerpoint/2010/main" val="288175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WSBU </a:t>
            </a:r>
            <a:r>
              <a:rPr lang="sv-SE" dirty="0" err="1"/>
              <a:t>smmanställer</a:t>
            </a:r>
            <a:r>
              <a:rPr lang="sv-SE" dirty="0"/>
              <a:t> forskning från flera håll, vilket ofta leder till en bättre träffsäkerhet. </a:t>
            </a:r>
          </a:p>
        </p:txBody>
      </p:sp>
      <p:sp>
        <p:nvSpPr>
          <p:cNvPr id="4" name="Platshållare för bildnummer 3"/>
          <p:cNvSpPr>
            <a:spLocks noGrp="1"/>
          </p:cNvSpPr>
          <p:nvPr>
            <p:ph type="sldNum" sz="quarter" idx="10"/>
          </p:nvPr>
        </p:nvSpPr>
        <p:spPr/>
        <p:txBody>
          <a:bodyPr/>
          <a:lstStyle/>
          <a:p>
            <a:fld id="{53A675F5-6752-41E2-BE6E-37476F30B267}" type="slidenum">
              <a:rPr lang="sv-SE" smtClean="0"/>
              <a:t>3</a:t>
            </a:fld>
            <a:endParaRPr lang="sv-SE"/>
          </a:p>
        </p:txBody>
      </p:sp>
    </p:spTree>
    <p:extLst>
      <p:ext uri="{BB962C8B-B14F-4D97-AF65-F5344CB8AC3E}">
        <p14:creationId xmlns:p14="http://schemas.microsoft.com/office/powerpoint/2010/main" val="401598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675F5-6752-41E2-BE6E-37476F30B26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122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3A675F5-6752-41E2-BE6E-37476F30B267}" type="slidenum">
              <a:rPr lang="sv-SE" smtClean="0"/>
              <a:t>10</a:t>
            </a:fld>
            <a:endParaRPr lang="sv-SE"/>
          </a:p>
        </p:txBody>
      </p:sp>
    </p:spTree>
    <p:extLst>
      <p:ext uri="{BB962C8B-B14F-4D97-AF65-F5344CB8AC3E}">
        <p14:creationId xmlns:p14="http://schemas.microsoft.com/office/powerpoint/2010/main" val="3037909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3A675F5-6752-41E2-BE6E-37476F30B267}" type="slidenum">
              <a:rPr lang="sv-SE" smtClean="0"/>
              <a:t>11</a:t>
            </a:fld>
            <a:endParaRPr lang="sv-SE"/>
          </a:p>
        </p:txBody>
      </p:sp>
    </p:spTree>
    <p:extLst>
      <p:ext uri="{BB962C8B-B14F-4D97-AF65-F5344CB8AC3E}">
        <p14:creationId xmlns:p14="http://schemas.microsoft.com/office/powerpoint/2010/main" val="2801222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Forskarinitierade</a:t>
            </a:r>
            <a:r>
              <a:rPr lang="sv-SE" baseline="0" dirty="0"/>
              <a:t> studier vanligast, öppna utlysningar. </a:t>
            </a:r>
            <a:r>
              <a:rPr lang="en-US" dirty="0" err="1">
                <a:effectLst/>
              </a:rPr>
              <a:t>Forskare</a:t>
            </a:r>
            <a:r>
              <a:rPr lang="en-US" dirty="0">
                <a:effectLst/>
              </a:rPr>
              <a:t> och </a:t>
            </a:r>
            <a:r>
              <a:rPr lang="en-US" dirty="0" err="1">
                <a:effectLst/>
              </a:rPr>
              <a:t>patienter</a:t>
            </a:r>
            <a:r>
              <a:rPr lang="en-US" dirty="0">
                <a:effectLst/>
              </a:rPr>
              <a:t> </a:t>
            </a:r>
            <a:r>
              <a:rPr lang="en-US" dirty="0" err="1">
                <a:effectLst/>
              </a:rPr>
              <a:t>kan</a:t>
            </a:r>
            <a:r>
              <a:rPr lang="en-US" dirty="0">
                <a:effectLst/>
              </a:rPr>
              <a:t> ha </a:t>
            </a:r>
            <a:r>
              <a:rPr lang="en-US" dirty="0" err="1">
                <a:effectLst/>
              </a:rPr>
              <a:t>olika</a:t>
            </a:r>
            <a:r>
              <a:rPr lang="en-US" dirty="0">
                <a:effectLst/>
              </a:rPr>
              <a:t> </a:t>
            </a:r>
            <a:r>
              <a:rPr lang="en-US" dirty="0" err="1">
                <a:effectLst/>
              </a:rPr>
              <a:t>uppfattning</a:t>
            </a:r>
            <a:r>
              <a:rPr lang="en-US" dirty="0">
                <a:effectLst/>
              </a:rPr>
              <a:t> om </a:t>
            </a:r>
            <a:r>
              <a:rPr lang="en-US" dirty="0" err="1">
                <a:effectLst/>
              </a:rPr>
              <a:t>viktiga</a:t>
            </a:r>
            <a:r>
              <a:rPr lang="en-US" dirty="0">
                <a:effectLst/>
              </a:rPr>
              <a:t> </a:t>
            </a:r>
            <a:r>
              <a:rPr lang="en-US" dirty="0" err="1">
                <a:effectLst/>
              </a:rPr>
              <a:t>frågor</a:t>
            </a:r>
            <a:r>
              <a:rPr lang="en-US" dirty="0">
                <a:effectLst/>
              </a:rPr>
              <a:t> och </a:t>
            </a:r>
            <a:r>
              <a:rPr lang="en-US" dirty="0" err="1">
                <a:effectLst/>
              </a:rPr>
              <a:t>finns</a:t>
            </a:r>
            <a:r>
              <a:rPr lang="en-US" dirty="0">
                <a:effectLst/>
              </a:rPr>
              <a:t> risk </a:t>
            </a:r>
            <a:r>
              <a:rPr lang="en-US" dirty="0" err="1">
                <a:effectLst/>
              </a:rPr>
              <a:t>att</a:t>
            </a:r>
            <a:r>
              <a:rPr lang="en-US" dirty="0">
                <a:effectLst/>
              </a:rPr>
              <a:t> </a:t>
            </a:r>
            <a:r>
              <a:rPr lang="en-US" dirty="0" err="1">
                <a:effectLst/>
              </a:rPr>
              <a:t>missa</a:t>
            </a:r>
            <a:r>
              <a:rPr lang="en-US" dirty="0">
                <a:effectLst/>
              </a:rPr>
              <a:t> </a:t>
            </a:r>
            <a:r>
              <a:rPr lang="en-US" dirty="0" err="1">
                <a:effectLst/>
              </a:rPr>
              <a:t>saker</a:t>
            </a:r>
            <a:r>
              <a:rPr lang="en-US" dirty="0">
                <a:effectLst/>
              </a:rPr>
              <a:t> </a:t>
            </a:r>
            <a:r>
              <a:rPr lang="en-US" dirty="0" err="1">
                <a:effectLst/>
              </a:rPr>
              <a:t>utan</a:t>
            </a:r>
            <a:r>
              <a:rPr lang="en-US" dirty="0">
                <a:effectLst/>
              </a:rPr>
              <a:t> input </a:t>
            </a:r>
            <a:r>
              <a:rPr lang="en-US" dirty="0" err="1">
                <a:effectLst/>
              </a:rPr>
              <a:t>från</a:t>
            </a:r>
            <a:r>
              <a:rPr lang="en-US" baseline="0" dirty="0">
                <a:effectLst/>
              </a:rPr>
              <a:t> </a:t>
            </a:r>
            <a:r>
              <a:rPr lang="en-US" baseline="0" dirty="0" err="1">
                <a:effectLst/>
              </a:rPr>
              <a:t>patienter</a:t>
            </a:r>
            <a:r>
              <a:rPr lang="en-US" baseline="0" dirty="0">
                <a:effectLst/>
              </a:rPr>
              <a:t> och </a:t>
            </a:r>
            <a:r>
              <a:rPr lang="en-US" baseline="0" dirty="0" err="1">
                <a:effectLst/>
              </a:rPr>
              <a:t>vårdgivare</a:t>
            </a:r>
            <a:r>
              <a:rPr lang="en-US" baseline="0" dirty="0">
                <a:effectLst/>
              </a:rPr>
              <a:t>. </a:t>
            </a:r>
            <a:endParaRPr lang="sv-SE" dirty="0"/>
          </a:p>
          <a:p>
            <a:endParaRPr lang="en-US"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ffectLst/>
              </a:rPr>
              <a:t>PSP - </a:t>
            </a:r>
            <a:r>
              <a:rPr lang="sv-SE" dirty="0"/>
              <a:t>forms </a:t>
            </a:r>
            <a:r>
              <a:rPr lang="sv-SE" dirty="0" err="1"/>
              <a:t>itself</a:t>
            </a:r>
            <a:r>
              <a:rPr lang="sv-SE" dirty="0"/>
              <a:t>, </a:t>
            </a:r>
            <a:r>
              <a:rPr lang="sv-SE" dirty="0" err="1"/>
              <a:t>supported</a:t>
            </a:r>
            <a:r>
              <a:rPr lang="sv-SE" dirty="0"/>
              <a:t> by JLA. Metods by JLA </a:t>
            </a:r>
            <a:r>
              <a:rPr lang="sv-SE" dirty="0" err="1"/>
              <a:t>but</a:t>
            </a:r>
            <a:r>
              <a:rPr lang="sv-SE" dirty="0"/>
              <a:t> </a:t>
            </a:r>
            <a:r>
              <a:rPr lang="sv-SE" dirty="0" err="1"/>
              <a:t>free</a:t>
            </a:r>
            <a:r>
              <a:rPr lang="sv-SE" dirty="0"/>
              <a:t> to do</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JLA </a:t>
            </a:r>
            <a:r>
              <a:rPr lang="sv-SE" dirty="0" err="1"/>
              <a:t>guidebook</a:t>
            </a:r>
            <a:r>
              <a:rPr lang="sv-SE" dirty="0"/>
              <a:t>,</a:t>
            </a:r>
            <a:r>
              <a:rPr lang="sv-SE" baseline="0" dirty="0"/>
              <a:t> 30 listor so far</a:t>
            </a:r>
            <a:endParaRPr lang="sv-SE" dirty="0"/>
          </a:p>
          <a:p>
            <a:endParaRPr lang="en-US" dirty="0">
              <a:effectLst/>
            </a:endParaRPr>
          </a:p>
          <a:p>
            <a:r>
              <a:rPr lang="en-US" dirty="0">
                <a:effectLst/>
              </a:rPr>
              <a:t>For example when patients, rheumatologists, physiotherapists and general practitioners were asked to identify their priorities for research on the management of osteoarthritis of the knee, there was little enthusiasm for the studies of drugs that the pharmaceutical industry typically supports. Instead, patients and clinicians wanted more rigorous evaluation of the effects of physiotherapy and surgery, and better assessment of the educational and coping strategies that might help patients to manage this chronic, disabling and often painful condition.</a:t>
            </a:r>
            <a:r>
              <a:rPr lang="en-US" baseline="0" dirty="0">
                <a:effectLst/>
              </a:rPr>
              <a:t> </a:t>
            </a:r>
            <a:r>
              <a:rPr lang="en-US" dirty="0">
                <a:effectLst/>
              </a:rPr>
              <a:t>JLA works closely with an online resource called the </a:t>
            </a:r>
            <a:r>
              <a:rPr lang="en-US" dirty="0">
                <a:effectLst/>
                <a:hlinkClick r:id="rId3"/>
              </a:rPr>
              <a:t>UK Database of Uncertainties about the Effects of Treatments</a:t>
            </a:r>
            <a:r>
              <a:rPr lang="en-US" dirty="0">
                <a:effectLst/>
              </a:rPr>
              <a:t> (UK DUETs).</a:t>
            </a:r>
            <a:br>
              <a:rPr lang="en-US" dirty="0">
                <a:effectLst/>
              </a:rPr>
            </a:br>
            <a:endParaRPr lang="sv-SE" dirty="0"/>
          </a:p>
        </p:txBody>
      </p:sp>
      <p:sp>
        <p:nvSpPr>
          <p:cNvPr id="4" name="Platshållare för bildnummer 3"/>
          <p:cNvSpPr>
            <a:spLocks noGrp="1"/>
          </p:cNvSpPr>
          <p:nvPr>
            <p:ph type="sldNum" sz="quarter" idx="10"/>
          </p:nvPr>
        </p:nvSpPr>
        <p:spPr/>
        <p:txBody>
          <a:bodyPr/>
          <a:lstStyle/>
          <a:p>
            <a:fld id="{53A675F5-6752-41E2-BE6E-37476F30B267}" type="slidenum">
              <a:rPr lang="sv-SE" smtClean="0"/>
              <a:t>13</a:t>
            </a:fld>
            <a:endParaRPr lang="sv-SE"/>
          </a:p>
        </p:txBody>
      </p:sp>
    </p:spTree>
    <p:extLst>
      <p:ext uri="{BB962C8B-B14F-4D97-AF65-F5344CB8AC3E}">
        <p14:creationId xmlns:p14="http://schemas.microsoft.com/office/powerpoint/2010/main" val="319227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o Avsl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18ABBE-302E-44A1-83DB-79FFB8A550DE}"/>
              </a:ext>
            </a:extLst>
          </p:cNvPr>
          <p:cNvSpPr>
            <a:spLocks noGrp="1"/>
          </p:cNvSpPr>
          <p:nvPr>
            <p:ph type="ctrTitle"/>
          </p:nvPr>
        </p:nvSpPr>
        <p:spPr>
          <a:xfrm>
            <a:off x="1428749" y="1131253"/>
            <a:ext cx="8567923" cy="2387600"/>
          </a:xfrm>
        </p:spPr>
        <p:txBody>
          <a:bodyPr anchor="b"/>
          <a:lstStyle>
            <a:lvl1pPr algn="ctr">
              <a:defRPr sz="6000">
                <a:solidFill>
                  <a:schemeClr val="tx1"/>
                </a:solidFill>
                <a:effectLst/>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1428749" y="3610928"/>
            <a:ext cx="8567923" cy="1655762"/>
          </a:xfrm>
        </p:spPr>
        <p:txBody>
          <a:bodyPr>
            <a:normAutofit/>
          </a:bodyPr>
          <a:lstStyle>
            <a:lvl1pPr marL="0" indent="0" algn="ctr">
              <a:spcBef>
                <a:spcPts val="0"/>
              </a:spcBef>
              <a:spcAft>
                <a:spcPts val="0"/>
              </a:spcAft>
              <a:buNone/>
              <a:defRPr sz="3600">
                <a:solidFill>
                  <a:schemeClr val="accent6"/>
                </a:solidFill>
                <a:effectLst/>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Platshållare för bild 9">
            <a:extLst>
              <a:ext uri="{FF2B5EF4-FFF2-40B4-BE49-F238E27FC236}">
                <a16:creationId xmlns:a16="http://schemas.microsoft.com/office/drawing/2014/main" id="{8E345E2A-C69B-45AA-A001-77CC94CF1D7C}"/>
              </a:ext>
            </a:extLst>
          </p:cNvPr>
          <p:cNvSpPr>
            <a:spLocks noGrp="1" noChangeAspect="1"/>
          </p:cNvSpPr>
          <p:nvPr>
            <p:ph type="pic" sz="quarter" idx="13"/>
          </p:nvPr>
        </p:nvSpPr>
        <p:spPr>
          <a:xfrm>
            <a:off x="10290564" y="-147081"/>
            <a:ext cx="2290195" cy="2941707"/>
          </a:xfrm>
          <a:custGeom>
            <a:avLst/>
            <a:gdLst>
              <a:gd name="connsiteX0" fmla="*/ 0 w 1800000"/>
              <a:gd name="connsiteY0" fmla="*/ 1800000 h 1800000"/>
              <a:gd name="connsiteX1" fmla="*/ 900000 w 1800000"/>
              <a:gd name="connsiteY1" fmla="*/ 0 h 1800000"/>
              <a:gd name="connsiteX2" fmla="*/ 1800000 w 1800000"/>
              <a:gd name="connsiteY2" fmla="*/ 1800000 h 1800000"/>
              <a:gd name="connsiteX3" fmla="*/ 0 w 1800000"/>
              <a:gd name="connsiteY3" fmla="*/ 1800000 h 1800000"/>
              <a:gd name="connsiteX0" fmla="*/ 0 w 1800000"/>
              <a:gd name="connsiteY0" fmla="*/ 1156110 h 1156110"/>
              <a:gd name="connsiteX1" fmla="*/ 894285 w 1800000"/>
              <a:gd name="connsiteY1" fmla="*/ 0 h 1156110"/>
              <a:gd name="connsiteX2" fmla="*/ 1800000 w 1800000"/>
              <a:gd name="connsiteY2" fmla="*/ 1156110 h 1156110"/>
              <a:gd name="connsiteX3" fmla="*/ 0 w 1800000"/>
              <a:gd name="connsiteY3" fmla="*/ 1156110 h 1156110"/>
              <a:gd name="connsiteX0" fmla="*/ 0 w 1800000"/>
              <a:gd name="connsiteY0" fmla="*/ 1161825 h 1161825"/>
              <a:gd name="connsiteX1" fmla="*/ 901905 w 1800000"/>
              <a:gd name="connsiteY1" fmla="*/ 0 h 1161825"/>
              <a:gd name="connsiteX2" fmla="*/ 1800000 w 1800000"/>
              <a:gd name="connsiteY2" fmla="*/ 1161825 h 1161825"/>
              <a:gd name="connsiteX3" fmla="*/ 0 w 1800000"/>
              <a:gd name="connsiteY3" fmla="*/ 1161825 h 1161825"/>
              <a:gd name="connsiteX0" fmla="*/ 0 w 1800000"/>
              <a:gd name="connsiteY0" fmla="*/ 1163730 h 1163730"/>
              <a:gd name="connsiteX1" fmla="*/ 898095 w 1800000"/>
              <a:gd name="connsiteY1" fmla="*/ 0 h 1163730"/>
              <a:gd name="connsiteX2" fmla="*/ 1800000 w 1800000"/>
              <a:gd name="connsiteY2" fmla="*/ 1163730 h 1163730"/>
              <a:gd name="connsiteX3" fmla="*/ 0 w 1800000"/>
              <a:gd name="connsiteY3" fmla="*/ 1163730 h 1163730"/>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312062">
                <a:moveTo>
                  <a:pt x="0" y="1163730"/>
                </a:moveTo>
                <a:lnTo>
                  <a:pt x="898095" y="0"/>
                </a:lnTo>
                <a:lnTo>
                  <a:pt x="1800000" y="1163730"/>
                </a:lnTo>
                <a:cubicBezTo>
                  <a:pt x="1567030" y="1451257"/>
                  <a:pt x="1189281" y="1938810"/>
                  <a:pt x="895351" y="2312062"/>
                </a:cubicBezTo>
                <a:lnTo>
                  <a:pt x="0" y="1163730"/>
                </a:lnTo>
                <a:close/>
              </a:path>
            </a:pathLst>
          </a:custGeom>
        </p:spPr>
        <p:txBody>
          <a:bodyPr/>
          <a:lstStyle/>
          <a:p>
            <a:r>
              <a:rPr lang="sv-SE"/>
              <a:t>Klicka på ikonen för att lägga till en bild</a:t>
            </a:r>
            <a:endParaRPr lang="sv-SE" dirty="0"/>
          </a:p>
        </p:txBody>
      </p:sp>
      <p:sp>
        <p:nvSpPr>
          <p:cNvPr id="8" name="textruta 7">
            <a:extLst>
              <a:ext uri="{FF2B5EF4-FFF2-40B4-BE49-F238E27FC236}">
                <a16:creationId xmlns:a16="http://schemas.microsoft.com/office/drawing/2014/main" id="{FF2157E7-75DA-48AF-B4D4-9CB02A0AF3B4}"/>
              </a:ext>
            </a:extLst>
          </p:cNvPr>
          <p:cNvSpPr txBox="1"/>
          <p:nvPr userDrawn="1"/>
        </p:nvSpPr>
        <p:spPr>
          <a:xfrm>
            <a:off x="3522433" y="6356350"/>
            <a:ext cx="4380554" cy="235385"/>
          </a:xfrm>
          <a:prstGeom prst="rect">
            <a:avLst/>
          </a:prstGeom>
          <a:noFill/>
        </p:spPr>
        <p:txBody>
          <a:bodyPr wrap="square" rtlCol="0">
            <a:spAutoFit/>
          </a:bodyPr>
          <a:lstStyle/>
          <a:p>
            <a:pPr algn="ctr">
              <a:lnSpc>
                <a:spcPts val="1100"/>
              </a:lnSpc>
            </a:pPr>
            <a:r>
              <a:rPr lang="sv-SE" sz="1100" b="1" spc="20" baseline="0" dirty="0">
                <a:latin typeface="+mj-lt"/>
              </a:rPr>
              <a:t>STATENS BEREDNING FÖR MEDICINSK OCH SOCIAL UTVÄRDERING</a:t>
            </a:r>
          </a:p>
        </p:txBody>
      </p:sp>
      <p:sp>
        <p:nvSpPr>
          <p:cNvPr id="13" name="Likbent triangel 12">
            <a:extLst>
              <a:ext uri="{FF2B5EF4-FFF2-40B4-BE49-F238E27FC236}">
                <a16:creationId xmlns:a16="http://schemas.microsoft.com/office/drawing/2014/main" id="{2623722F-5E25-4AD7-BA1A-1ADBA03643FA}"/>
              </a:ext>
            </a:extLst>
          </p:cNvPr>
          <p:cNvSpPr/>
          <p:nvPr userDrawn="1"/>
        </p:nvSpPr>
        <p:spPr>
          <a:xfrm>
            <a:off x="10878266" y="1890933"/>
            <a:ext cx="1313734" cy="3375757"/>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1313734"/>
              <a:gd name="connsiteY0" fmla="*/ 1696817 h 3375757"/>
              <a:gd name="connsiteX1" fmla="*/ 1313734 w 1313734"/>
              <a:gd name="connsiteY1" fmla="*/ 0 h 3375757"/>
              <a:gd name="connsiteX2" fmla="*/ 1306114 w 1313734"/>
              <a:gd name="connsiteY2" fmla="*/ 3375757 h 3375757"/>
              <a:gd name="connsiteX3" fmla="*/ 0 w 1313734"/>
              <a:gd name="connsiteY3" fmla="*/ 1696817 h 3375757"/>
            </a:gdLst>
            <a:ahLst/>
            <a:cxnLst>
              <a:cxn ang="0">
                <a:pos x="connsiteX0" y="connsiteY0"/>
              </a:cxn>
              <a:cxn ang="0">
                <a:pos x="connsiteX1" y="connsiteY1"/>
              </a:cxn>
              <a:cxn ang="0">
                <a:pos x="connsiteX2" y="connsiteY2"/>
              </a:cxn>
              <a:cxn ang="0">
                <a:pos x="connsiteX3" y="connsiteY3"/>
              </a:cxn>
            </a:cxnLst>
            <a:rect l="l" t="t" r="r" b="b"/>
            <a:pathLst>
              <a:path w="1313734" h="3375757">
                <a:moveTo>
                  <a:pt x="0" y="1696817"/>
                </a:moveTo>
                <a:lnTo>
                  <a:pt x="1313734" y="0"/>
                </a:lnTo>
                <a:lnTo>
                  <a:pt x="1306114" y="3375757"/>
                </a:lnTo>
                <a:lnTo>
                  <a:pt x="0" y="1696817"/>
                </a:lnTo>
                <a:close/>
              </a:path>
            </a:pathLst>
          </a:cu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Platshållare för bild 9">
            <a:extLst>
              <a:ext uri="{FF2B5EF4-FFF2-40B4-BE49-F238E27FC236}">
                <a16:creationId xmlns:a16="http://schemas.microsoft.com/office/drawing/2014/main" id="{C0923E42-79F8-430E-9C70-1C12859967E9}"/>
              </a:ext>
            </a:extLst>
          </p:cNvPr>
          <p:cNvSpPr>
            <a:spLocks noGrp="1" noChangeAspect="1"/>
          </p:cNvSpPr>
          <p:nvPr>
            <p:ph type="pic" sz="quarter" idx="14"/>
          </p:nvPr>
        </p:nvSpPr>
        <p:spPr>
          <a:xfrm>
            <a:off x="9996673" y="3987800"/>
            <a:ext cx="2290195" cy="2941706"/>
          </a:xfrm>
          <a:custGeom>
            <a:avLst/>
            <a:gdLst>
              <a:gd name="connsiteX0" fmla="*/ 0 w 1800000"/>
              <a:gd name="connsiteY0" fmla="*/ 1800000 h 1800000"/>
              <a:gd name="connsiteX1" fmla="*/ 900000 w 1800000"/>
              <a:gd name="connsiteY1" fmla="*/ 0 h 1800000"/>
              <a:gd name="connsiteX2" fmla="*/ 1800000 w 1800000"/>
              <a:gd name="connsiteY2" fmla="*/ 1800000 h 1800000"/>
              <a:gd name="connsiteX3" fmla="*/ 0 w 1800000"/>
              <a:gd name="connsiteY3" fmla="*/ 1800000 h 1800000"/>
              <a:gd name="connsiteX0" fmla="*/ 0 w 1800000"/>
              <a:gd name="connsiteY0" fmla="*/ 1156110 h 1156110"/>
              <a:gd name="connsiteX1" fmla="*/ 894285 w 1800000"/>
              <a:gd name="connsiteY1" fmla="*/ 0 h 1156110"/>
              <a:gd name="connsiteX2" fmla="*/ 1800000 w 1800000"/>
              <a:gd name="connsiteY2" fmla="*/ 1156110 h 1156110"/>
              <a:gd name="connsiteX3" fmla="*/ 0 w 1800000"/>
              <a:gd name="connsiteY3" fmla="*/ 1156110 h 1156110"/>
              <a:gd name="connsiteX0" fmla="*/ 0 w 1800000"/>
              <a:gd name="connsiteY0" fmla="*/ 1161825 h 1161825"/>
              <a:gd name="connsiteX1" fmla="*/ 901905 w 1800000"/>
              <a:gd name="connsiteY1" fmla="*/ 0 h 1161825"/>
              <a:gd name="connsiteX2" fmla="*/ 1800000 w 1800000"/>
              <a:gd name="connsiteY2" fmla="*/ 1161825 h 1161825"/>
              <a:gd name="connsiteX3" fmla="*/ 0 w 1800000"/>
              <a:gd name="connsiteY3" fmla="*/ 1161825 h 1161825"/>
              <a:gd name="connsiteX0" fmla="*/ 0 w 1800000"/>
              <a:gd name="connsiteY0" fmla="*/ 1163730 h 1163730"/>
              <a:gd name="connsiteX1" fmla="*/ 898095 w 1800000"/>
              <a:gd name="connsiteY1" fmla="*/ 0 h 1163730"/>
              <a:gd name="connsiteX2" fmla="*/ 1800000 w 1800000"/>
              <a:gd name="connsiteY2" fmla="*/ 1163730 h 1163730"/>
              <a:gd name="connsiteX3" fmla="*/ 0 w 1800000"/>
              <a:gd name="connsiteY3" fmla="*/ 1163730 h 1163730"/>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312062">
                <a:moveTo>
                  <a:pt x="0" y="1163730"/>
                </a:moveTo>
                <a:lnTo>
                  <a:pt x="898095" y="0"/>
                </a:lnTo>
                <a:lnTo>
                  <a:pt x="1800000" y="1163730"/>
                </a:lnTo>
                <a:cubicBezTo>
                  <a:pt x="1567030" y="1451257"/>
                  <a:pt x="1189281" y="1938810"/>
                  <a:pt x="895351" y="2312062"/>
                </a:cubicBezTo>
                <a:lnTo>
                  <a:pt x="0" y="1163730"/>
                </a:lnTo>
                <a:close/>
              </a:path>
            </a:pathLst>
          </a:custGeom>
        </p:spPr>
        <p:txBody>
          <a:bodyPr/>
          <a:lstStyle/>
          <a:p>
            <a:r>
              <a:rPr lang="sv-SE"/>
              <a:t>Klicka på ikonen för att lägga till en bild</a:t>
            </a:r>
            <a:endParaRPr lang="sv-SE" dirty="0"/>
          </a:p>
        </p:txBody>
      </p:sp>
      <p:sp>
        <p:nvSpPr>
          <p:cNvPr id="24" name="Platshållare för bild 9">
            <a:extLst>
              <a:ext uri="{FF2B5EF4-FFF2-40B4-BE49-F238E27FC236}">
                <a16:creationId xmlns:a16="http://schemas.microsoft.com/office/drawing/2014/main" id="{85385CE7-9179-44E6-8B53-9821E33EFF80}"/>
              </a:ext>
            </a:extLst>
          </p:cNvPr>
          <p:cNvSpPr>
            <a:spLocks noGrp="1" noChangeAspect="1"/>
          </p:cNvSpPr>
          <p:nvPr>
            <p:ph type="pic" sz="quarter" idx="15"/>
          </p:nvPr>
        </p:nvSpPr>
        <p:spPr>
          <a:xfrm>
            <a:off x="677810" y="5097786"/>
            <a:ext cx="1497417" cy="1923400"/>
          </a:xfrm>
          <a:custGeom>
            <a:avLst/>
            <a:gdLst>
              <a:gd name="connsiteX0" fmla="*/ 0 w 1800000"/>
              <a:gd name="connsiteY0" fmla="*/ 1800000 h 1800000"/>
              <a:gd name="connsiteX1" fmla="*/ 900000 w 1800000"/>
              <a:gd name="connsiteY1" fmla="*/ 0 h 1800000"/>
              <a:gd name="connsiteX2" fmla="*/ 1800000 w 1800000"/>
              <a:gd name="connsiteY2" fmla="*/ 1800000 h 1800000"/>
              <a:gd name="connsiteX3" fmla="*/ 0 w 1800000"/>
              <a:gd name="connsiteY3" fmla="*/ 1800000 h 1800000"/>
              <a:gd name="connsiteX0" fmla="*/ 0 w 1800000"/>
              <a:gd name="connsiteY0" fmla="*/ 1156110 h 1156110"/>
              <a:gd name="connsiteX1" fmla="*/ 894285 w 1800000"/>
              <a:gd name="connsiteY1" fmla="*/ 0 h 1156110"/>
              <a:gd name="connsiteX2" fmla="*/ 1800000 w 1800000"/>
              <a:gd name="connsiteY2" fmla="*/ 1156110 h 1156110"/>
              <a:gd name="connsiteX3" fmla="*/ 0 w 1800000"/>
              <a:gd name="connsiteY3" fmla="*/ 1156110 h 1156110"/>
              <a:gd name="connsiteX0" fmla="*/ 0 w 1800000"/>
              <a:gd name="connsiteY0" fmla="*/ 1161825 h 1161825"/>
              <a:gd name="connsiteX1" fmla="*/ 901905 w 1800000"/>
              <a:gd name="connsiteY1" fmla="*/ 0 h 1161825"/>
              <a:gd name="connsiteX2" fmla="*/ 1800000 w 1800000"/>
              <a:gd name="connsiteY2" fmla="*/ 1161825 h 1161825"/>
              <a:gd name="connsiteX3" fmla="*/ 0 w 1800000"/>
              <a:gd name="connsiteY3" fmla="*/ 1161825 h 1161825"/>
              <a:gd name="connsiteX0" fmla="*/ 0 w 1800000"/>
              <a:gd name="connsiteY0" fmla="*/ 1163730 h 1163730"/>
              <a:gd name="connsiteX1" fmla="*/ 898095 w 1800000"/>
              <a:gd name="connsiteY1" fmla="*/ 0 h 1163730"/>
              <a:gd name="connsiteX2" fmla="*/ 1800000 w 1800000"/>
              <a:gd name="connsiteY2" fmla="*/ 1163730 h 1163730"/>
              <a:gd name="connsiteX3" fmla="*/ 0 w 1800000"/>
              <a:gd name="connsiteY3" fmla="*/ 1163730 h 1163730"/>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312062">
                <a:moveTo>
                  <a:pt x="0" y="1163730"/>
                </a:moveTo>
                <a:lnTo>
                  <a:pt x="898095" y="0"/>
                </a:lnTo>
                <a:lnTo>
                  <a:pt x="1800000" y="1163730"/>
                </a:lnTo>
                <a:cubicBezTo>
                  <a:pt x="1567030" y="1451257"/>
                  <a:pt x="1189281" y="1938810"/>
                  <a:pt x="895351" y="2312062"/>
                </a:cubicBezTo>
                <a:lnTo>
                  <a:pt x="0" y="1163730"/>
                </a:lnTo>
                <a:close/>
              </a:path>
            </a:pathLst>
          </a:custGeom>
        </p:spPr>
        <p:txBody>
          <a:bodyPr/>
          <a:lstStyle/>
          <a:p>
            <a:r>
              <a:rPr lang="sv-SE"/>
              <a:t>Klicka på ikonen för att lägga till en bild</a:t>
            </a:r>
            <a:endParaRPr lang="sv-SE" dirty="0"/>
          </a:p>
        </p:txBody>
      </p:sp>
      <p:sp>
        <p:nvSpPr>
          <p:cNvPr id="25" name="Likbent triangel 12">
            <a:extLst>
              <a:ext uri="{FF2B5EF4-FFF2-40B4-BE49-F238E27FC236}">
                <a16:creationId xmlns:a16="http://schemas.microsoft.com/office/drawing/2014/main" id="{D3635EA1-CA0A-4D95-B039-07BC884D79F8}"/>
              </a:ext>
            </a:extLst>
          </p:cNvPr>
          <p:cNvSpPr/>
          <p:nvPr userDrawn="1"/>
        </p:nvSpPr>
        <p:spPr>
          <a:xfrm>
            <a:off x="-5747" y="4311649"/>
            <a:ext cx="996703" cy="2546351"/>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1 w 1321352"/>
              <a:gd name="connsiteY0" fmla="*/ 3375757 h 3375757"/>
              <a:gd name="connsiteX1" fmla="*/ 7619 w 1321352"/>
              <a:gd name="connsiteY1" fmla="*/ 0 h 3375757"/>
              <a:gd name="connsiteX2" fmla="*/ 1321352 w 1321352"/>
              <a:gd name="connsiteY2" fmla="*/ 1696817 h 3375757"/>
              <a:gd name="connsiteX3" fmla="*/ -1 w 1321352"/>
              <a:gd name="connsiteY3" fmla="*/ 3375757 h 3375757"/>
            </a:gdLst>
            <a:ahLst/>
            <a:cxnLst>
              <a:cxn ang="0">
                <a:pos x="connsiteX0" y="connsiteY0"/>
              </a:cxn>
              <a:cxn ang="0">
                <a:pos x="connsiteX1" y="connsiteY1"/>
              </a:cxn>
              <a:cxn ang="0">
                <a:pos x="connsiteX2" y="connsiteY2"/>
              </a:cxn>
              <a:cxn ang="0">
                <a:pos x="connsiteX3" y="connsiteY3"/>
              </a:cxn>
            </a:cxnLst>
            <a:rect l="l" t="t" r="r" b="b"/>
            <a:pathLst>
              <a:path w="1321352" h="3375757">
                <a:moveTo>
                  <a:pt x="-1" y="3375757"/>
                </a:moveTo>
                <a:lnTo>
                  <a:pt x="7619" y="0"/>
                </a:lnTo>
                <a:lnTo>
                  <a:pt x="1321352" y="1696817"/>
                </a:lnTo>
                <a:cubicBezTo>
                  <a:pt x="1248354" y="1800110"/>
                  <a:pt x="481937" y="2760019"/>
                  <a:pt x="-1" y="3375757"/>
                </a:cubicBezTo>
                <a:close/>
              </a:path>
            </a:pathLst>
          </a:cu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6915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B622069-9F7F-43CB-B20D-516C4D33C7B0}"/>
              </a:ext>
            </a:extLst>
          </p:cNvPr>
          <p:cNvSpPr/>
          <p:nvPr userDrawn="1"/>
        </p:nvSpPr>
        <p:spPr>
          <a:xfrm>
            <a:off x="0" y="0"/>
            <a:ext cx="12192000" cy="6102000"/>
          </a:xfrm>
          <a:prstGeom prst="rect">
            <a:avLst/>
          </a:prstGeom>
          <a:solidFill>
            <a:srgbClr val="D1E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B647612-880E-43C7-A155-43DB0D167ED4}"/>
              </a:ext>
            </a:extLst>
          </p:cNvPr>
          <p:cNvSpPr>
            <a:spLocks noGrp="1"/>
          </p:cNvSpPr>
          <p:nvPr>
            <p:ph type="title"/>
          </p:nvPr>
        </p:nvSpPr>
        <p:spPr/>
        <p:txBody>
          <a:bodyPr anchor="t" anchorCtr="0"/>
          <a:lstStyle>
            <a:lvl1pPr>
              <a:defRPr>
                <a:solidFill>
                  <a:schemeClr val="tx1"/>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2C9B94B3-DBE9-4629-8EC4-FB7400821BEE}"/>
              </a:ext>
            </a:extLst>
          </p:cNvPr>
          <p:cNvSpPr>
            <a:spLocks noGrp="1"/>
          </p:cNvSpPr>
          <p:nvPr>
            <p:ph idx="1"/>
          </p:nvPr>
        </p:nvSpPr>
        <p:spPr>
          <a:xfrm>
            <a:off x="517712" y="1589125"/>
            <a:ext cx="10836088" cy="4359391"/>
          </a:xfrm>
        </p:spPr>
        <p:txBody>
          <a:bodyPr/>
          <a:lstStyle>
            <a:lvl1pPr marL="39600" indent="0">
              <a:buFont typeface="Arial" panose="020B0604020202020204" pitchFamily="34" charset="0"/>
              <a:buNone/>
              <a:defRPr>
                <a:solidFill>
                  <a:schemeClr val="tx1"/>
                </a:solidFill>
              </a:defRPr>
            </a:lvl1pPr>
            <a:lvl2pPr marL="269875" indent="-228600">
              <a:buClr>
                <a:schemeClr val="accent3"/>
              </a:buClr>
              <a:buFont typeface="Arial" panose="020B0604020202020204" pitchFamily="34" charset="0"/>
              <a:buChar char="•"/>
              <a:defRPr>
                <a:solidFill>
                  <a:schemeClr val="tx1"/>
                </a:solidFill>
              </a:defRPr>
            </a:lvl2pPr>
            <a:lvl3pPr marL="538163" indent="-228600">
              <a:buFont typeface="Calibri" panose="020F0502020204030204"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6D20F0BE-D4BE-462C-B328-C738DA928A81}"/>
              </a:ext>
            </a:extLst>
          </p:cNvPr>
          <p:cNvSpPr>
            <a:spLocks noGrp="1"/>
          </p:cNvSpPr>
          <p:nvPr>
            <p:ph type="dt" sz="half" idx="10"/>
          </p:nvPr>
        </p:nvSpPr>
        <p:spPr/>
        <p:txBody>
          <a:bodyPr/>
          <a:lstStyle>
            <a:lvl1pPr>
              <a:defRPr>
                <a:solidFill>
                  <a:schemeClr val="bg1">
                    <a:lumMod val="85000"/>
                  </a:schemeClr>
                </a:solidFill>
              </a:defRPr>
            </a:lvl1pPr>
          </a:lstStyle>
          <a:p>
            <a:fld id="{EE92E815-9362-4AF0-96DE-B4A968542189}" type="datetimeFigureOut">
              <a:rPr lang="sv-SE" smtClean="0"/>
              <a:pPr/>
              <a:t>2020-11-26</a:t>
            </a:fld>
            <a:endParaRPr lang="sv-SE" dirty="0"/>
          </a:p>
        </p:txBody>
      </p:sp>
      <p:sp>
        <p:nvSpPr>
          <p:cNvPr id="5" name="Platshållare för sidfot 4">
            <a:extLst>
              <a:ext uri="{FF2B5EF4-FFF2-40B4-BE49-F238E27FC236}">
                <a16:creationId xmlns:a16="http://schemas.microsoft.com/office/drawing/2014/main" id="{F62A3EF8-7F6B-4A89-ADDE-9B8968731AB4}"/>
              </a:ext>
            </a:extLst>
          </p:cNvPr>
          <p:cNvSpPr>
            <a:spLocks noGrp="1"/>
          </p:cNvSpPr>
          <p:nvPr>
            <p:ph type="ftr" sz="quarter" idx="11"/>
          </p:nvPr>
        </p:nvSpPr>
        <p:spPr/>
        <p:txBody>
          <a:bodyPr/>
          <a:lstStyle>
            <a:lvl1pPr>
              <a:defRPr>
                <a:solidFill>
                  <a:schemeClr val="bg1">
                    <a:lumMod val="85000"/>
                  </a:schemeClr>
                </a:solidFill>
              </a:defRPr>
            </a:lvl1pPr>
          </a:lstStyle>
          <a:p>
            <a:endParaRPr lang="sv-SE"/>
          </a:p>
        </p:txBody>
      </p:sp>
      <p:sp>
        <p:nvSpPr>
          <p:cNvPr id="6" name="Platshållare för bildnummer 5">
            <a:extLst>
              <a:ext uri="{FF2B5EF4-FFF2-40B4-BE49-F238E27FC236}">
                <a16:creationId xmlns:a16="http://schemas.microsoft.com/office/drawing/2014/main" id="{2495371F-9549-42FC-A39E-26AA22FD314E}"/>
              </a:ext>
            </a:extLst>
          </p:cNvPr>
          <p:cNvSpPr>
            <a:spLocks noGrp="1"/>
          </p:cNvSpPr>
          <p:nvPr>
            <p:ph type="sldNum" sz="quarter" idx="12"/>
          </p:nvPr>
        </p:nvSpPr>
        <p:spPr/>
        <p:txBody>
          <a:bodyPr/>
          <a:lstStyle>
            <a:lvl1pPr>
              <a:defRPr>
                <a:solidFill>
                  <a:schemeClr val="bg1">
                    <a:lumMod val="85000"/>
                  </a:schemeClr>
                </a:solidFill>
              </a:defRPr>
            </a:lvl1pPr>
          </a:lstStyle>
          <a:p>
            <a:fld id="{602D8027-18E8-49B0-B640-74ABE33BDF8B}" type="slidenum">
              <a:rPr lang="sv-SE" smtClean="0"/>
              <a:pPr/>
              <a:t>‹#›</a:t>
            </a:fld>
            <a:endParaRPr lang="sv-SE"/>
          </a:p>
        </p:txBody>
      </p:sp>
    </p:spTree>
    <p:extLst>
      <p:ext uri="{BB962C8B-B14F-4D97-AF65-F5344CB8AC3E}">
        <p14:creationId xmlns:p14="http://schemas.microsoft.com/office/powerpoint/2010/main" val="1325074371"/>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E9D46E-2BF6-4A69-BB69-83232C046F19}"/>
              </a:ext>
            </a:extLst>
          </p:cNvPr>
          <p:cNvSpPr>
            <a:spLocks noGrp="1"/>
          </p:cNvSpPr>
          <p:nvPr>
            <p:ph type="title"/>
          </p:nvPr>
        </p:nvSpPr>
        <p:spPr>
          <a:xfrm>
            <a:off x="517712" y="365125"/>
            <a:ext cx="10836088" cy="1224000"/>
          </a:xfrm>
        </p:spPr>
        <p:txBody>
          <a:bodyPr anchor="t" anchorCtr="0"/>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55B9607-012A-4B1F-B8FB-0EE1A5597698}"/>
              </a:ext>
            </a:extLst>
          </p:cNvPr>
          <p:cNvSpPr>
            <a:spLocks noGrp="1"/>
          </p:cNvSpPr>
          <p:nvPr>
            <p:ph sz="half" idx="1"/>
          </p:nvPr>
        </p:nvSpPr>
        <p:spPr>
          <a:xfrm>
            <a:off x="517712" y="1589125"/>
            <a:ext cx="5181600" cy="4587838"/>
          </a:xfrm>
        </p:spPr>
        <p:txBody>
          <a:bodyPr/>
          <a:lstStyle>
            <a:lvl1pPr marL="39600" indent="0">
              <a:buClr>
                <a:srgbClr val="952A86"/>
              </a:buClr>
              <a:buFont typeface="Arial" panose="020B0604020202020204" pitchFamily="34" charset="0"/>
              <a:buNone/>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B7C88F35-821D-411C-ABF6-C87E0FD7EB76}"/>
              </a:ext>
            </a:extLst>
          </p:cNvPr>
          <p:cNvSpPr>
            <a:spLocks noGrp="1"/>
          </p:cNvSpPr>
          <p:nvPr>
            <p:ph sz="half" idx="2"/>
          </p:nvPr>
        </p:nvSpPr>
        <p:spPr>
          <a:xfrm>
            <a:off x="6172200" y="1589125"/>
            <a:ext cx="5181600" cy="4587838"/>
          </a:xfrm>
        </p:spPr>
        <p:txBody>
          <a:bodyPr/>
          <a:lstStyle>
            <a:lvl1pPr marL="39600" indent="0">
              <a:buNone/>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A7148B1C-A113-4A79-9625-8929439E270A}"/>
              </a:ext>
            </a:extLst>
          </p:cNvPr>
          <p:cNvSpPr>
            <a:spLocks noGrp="1"/>
          </p:cNvSpPr>
          <p:nvPr>
            <p:ph type="dt" sz="half" idx="10"/>
          </p:nvPr>
        </p:nvSpPr>
        <p:spPr/>
        <p:txBody>
          <a:bodyPr/>
          <a:lstStyle/>
          <a:p>
            <a:fld id="{EE92E815-9362-4AF0-96DE-B4A968542189}" type="datetimeFigureOut">
              <a:rPr lang="sv-SE" smtClean="0"/>
              <a:t>2020-11-26</a:t>
            </a:fld>
            <a:endParaRPr lang="sv-SE"/>
          </a:p>
        </p:txBody>
      </p:sp>
      <p:sp>
        <p:nvSpPr>
          <p:cNvPr id="6" name="Platshållare för sidfot 5">
            <a:extLst>
              <a:ext uri="{FF2B5EF4-FFF2-40B4-BE49-F238E27FC236}">
                <a16:creationId xmlns:a16="http://schemas.microsoft.com/office/drawing/2014/main" id="{80B2E17E-7E91-4722-B634-EF79BD6174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05349D2-E70C-4648-9230-1CF961584E96}"/>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849213586"/>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delad m bild">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3D5B3B2B-717C-4215-A06C-62B1AB9224A9}"/>
              </a:ext>
            </a:extLst>
          </p:cNvPr>
          <p:cNvSpPr>
            <a:spLocks noGrp="1"/>
          </p:cNvSpPr>
          <p:nvPr>
            <p:ph type="pic" sz="quarter" idx="13"/>
          </p:nvPr>
        </p:nvSpPr>
        <p:spPr>
          <a:xfrm>
            <a:off x="6351036" y="0"/>
            <a:ext cx="5840963" cy="6176963"/>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07E9D46E-2BF6-4A69-BB69-83232C046F19}"/>
              </a:ext>
            </a:extLst>
          </p:cNvPr>
          <p:cNvSpPr>
            <a:spLocks noGrp="1"/>
          </p:cNvSpPr>
          <p:nvPr>
            <p:ph type="title"/>
          </p:nvPr>
        </p:nvSpPr>
        <p:spPr>
          <a:xfrm>
            <a:off x="517712" y="365125"/>
            <a:ext cx="5502088" cy="1224000"/>
          </a:xfrm>
        </p:spPr>
        <p:txBody>
          <a:bodyPr anchor="t" anchorCtr="0"/>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255B9607-012A-4B1F-B8FB-0EE1A5597698}"/>
              </a:ext>
            </a:extLst>
          </p:cNvPr>
          <p:cNvSpPr>
            <a:spLocks noGrp="1"/>
          </p:cNvSpPr>
          <p:nvPr>
            <p:ph sz="half" idx="1" hasCustomPrompt="1"/>
          </p:nvPr>
        </p:nvSpPr>
        <p:spPr>
          <a:xfrm>
            <a:off x="517712" y="1589125"/>
            <a:ext cx="5502088" cy="4587838"/>
          </a:xfrm>
        </p:spPr>
        <p:txBody>
          <a:bodyPr/>
          <a:lstStyle>
            <a:lvl1pPr marL="39600" indent="0">
              <a:buClr>
                <a:srgbClr val="952A86"/>
              </a:buClr>
              <a:buFont typeface="Arial" panose="020B0604020202020204" pitchFamily="34" charset="0"/>
              <a:buNone/>
              <a:defRPr/>
            </a:lvl1pPr>
            <a:lvl2pPr marL="269875" indent="-228600">
              <a:defRPr/>
            </a:lvl2pPr>
            <a:lvl3pPr marL="538163" indent="-228600">
              <a:defRPr/>
            </a:lvl3pPr>
            <a:lvl4pPr marL="808038" indent="-228600">
              <a:tabLst/>
              <a:defRPr/>
            </a:lvl4pPr>
            <a:lvl5pPr marL="1077913" indent="-228600">
              <a:tabLs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a:extLst>
              <a:ext uri="{FF2B5EF4-FFF2-40B4-BE49-F238E27FC236}">
                <a16:creationId xmlns:a16="http://schemas.microsoft.com/office/drawing/2014/main" id="{A7148B1C-A113-4A79-9625-8929439E270A}"/>
              </a:ext>
            </a:extLst>
          </p:cNvPr>
          <p:cNvSpPr>
            <a:spLocks noGrp="1"/>
          </p:cNvSpPr>
          <p:nvPr>
            <p:ph type="dt" sz="half" idx="10"/>
          </p:nvPr>
        </p:nvSpPr>
        <p:spPr/>
        <p:txBody>
          <a:bodyPr/>
          <a:lstStyle>
            <a:lvl1pPr>
              <a:defRPr>
                <a:latin typeface="Calibri Light" panose="020F0302020204030204" pitchFamily="34" charset="0"/>
                <a:cs typeface="Calibri Light" panose="020F0302020204030204" pitchFamily="34" charset="0"/>
              </a:defRPr>
            </a:lvl1pPr>
          </a:lstStyle>
          <a:p>
            <a:fld id="{EE92E815-9362-4AF0-96DE-B4A968542189}" type="datetimeFigureOut">
              <a:rPr lang="sv-SE" smtClean="0"/>
              <a:pPr/>
              <a:t>2020-11-26</a:t>
            </a:fld>
            <a:endParaRPr lang="sv-SE"/>
          </a:p>
        </p:txBody>
      </p:sp>
      <p:sp>
        <p:nvSpPr>
          <p:cNvPr id="6" name="Platshållare för sidfot 5">
            <a:extLst>
              <a:ext uri="{FF2B5EF4-FFF2-40B4-BE49-F238E27FC236}">
                <a16:creationId xmlns:a16="http://schemas.microsoft.com/office/drawing/2014/main" id="{80B2E17E-7E91-4722-B634-EF79BD6174DD}"/>
              </a:ext>
            </a:extLst>
          </p:cNvPr>
          <p:cNvSpPr>
            <a:spLocks noGrp="1"/>
          </p:cNvSpPr>
          <p:nvPr>
            <p:ph type="ftr" sz="quarter" idx="11"/>
          </p:nvPr>
        </p:nvSpPr>
        <p:spPr/>
        <p:txBody>
          <a:bodyPr/>
          <a:lstStyle>
            <a:lvl1pPr>
              <a:defRPr>
                <a:latin typeface="Calibri Light" panose="020F0302020204030204" pitchFamily="34" charset="0"/>
                <a:cs typeface="Calibri Light" panose="020F0302020204030204" pitchFamily="34" charset="0"/>
              </a:defRPr>
            </a:lvl1pPr>
          </a:lstStyle>
          <a:p>
            <a:endParaRPr lang="sv-SE"/>
          </a:p>
        </p:txBody>
      </p:sp>
      <p:sp>
        <p:nvSpPr>
          <p:cNvPr id="7" name="Platshållare för bildnummer 6">
            <a:extLst>
              <a:ext uri="{FF2B5EF4-FFF2-40B4-BE49-F238E27FC236}">
                <a16:creationId xmlns:a16="http://schemas.microsoft.com/office/drawing/2014/main" id="{105349D2-E70C-4648-9230-1CF961584E96}"/>
              </a:ext>
            </a:extLst>
          </p:cNvPr>
          <p:cNvSpPr>
            <a:spLocks noGrp="1"/>
          </p:cNvSpPr>
          <p:nvPr>
            <p:ph type="sldNum" sz="quarter" idx="12"/>
          </p:nvPr>
        </p:nvSpPr>
        <p:spPr/>
        <p:txBody>
          <a:bodyPr/>
          <a:lstStyle>
            <a:lvl1pPr>
              <a:defRPr>
                <a:latin typeface="Calibri Light" panose="020F0302020204030204" pitchFamily="34" charset="0"/>
                <a:cs typeface="Calibri Light" panose="020F0302020204030204" pitchFamily="34" charset="0"/>
              </a:defRPr>
            </a:lvl1pPr>
          </a:lstStyle>
          <a:p>
            <a:fld id="{602D8027-18E8-49B0-B640-74ABE33BDF8B}" type="slidenum">
              <a:rPr lang="sv-SE" smtClean="0"/>
              <a:pPr/>
              <a:t>‹#›</a:t>
            </a:fld>
            <a:endParaRPr lang="sv-SE"/>
          </a:p>
        </p:txBody>
      </p:sp>
    </p:spTree>
    <p:extLst>
      <p:ext uri="{BB962C8B-B14F-4D97-AF65-F5344CB8AC3E}">
        <p14:creationId xmlns:p14="http://schemas.microsoft.com/office/powerpoint/2010/main" val="326749203"/>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delad m mindre bild">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3D5B3B2B-717C-4215-A06C-62B1AB9224A9}"/>
              </a:ext>
            </a:extLst>
          </p:cNvPr>
          <p:cNvSpPr>
            <a:spLocks noGrp="1"/>
          </p:cNvSpPr>
          <p:nvPr>
            <p:ph type="pic" sz="quarter" idx="13"/>
          </p:nvPr>
        </p:nvSpPr>
        <p:spPr>
          <a:xfrm>
            <a:off x="6351037" y="1589125"/>
            <a:ext cx="5002764" cy="4587838"/>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07E9D46E-2BF6-4A69-BB69-83232C046F19}"/>
              </a:ext>
            </a:extLst>
          </p:cNvPr>
          <p:cNvSpPr>
            <a:spLocks noGrp="1"/>
          </p:cNvSpPr>
          <p:nvPr>
            <p:ph type="title"/>
          </p:nvPr>
        </p:nvSpPr>
        <p:spPr>
          <a:xfrm>
            <a:off x="517712" y="365125"/>
            <a:ext cx="10836088" cy="1224000"/>
          </a:xfrm>
        </p:spPr>
        <p:txBody>
          <a:bodyPr anchor="t" anchorCtr="0"/>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255B9607-012A-4B1F-B8FB-0EE1A5597698}"/>
              </a:ext>
            </a:extLst>
          </p:cNvPr>
          <p:cNvSpPr>
            <a:spLocks noGrp="1"/>
          </p:cNvSpPr>
          <p:nvPr>
            <p:ph sz="half" idx="1" hasCustomPrompt="1"/>
          </p:nvPr>
        </p:nvSpPr>
        <p:spPr>
          <a:xfrm>
            <a:off x="517712" y="1589125"/>
            <a:ext cx="5502088" cy="4587838"/>
          </a:xfrm>
        </p:spPr>
        <p:txBody>
          <a:bodyPr/>
          <a:lstStyle>
            <a:lvl1pPr marL="39600" indent="0">
              <a:buClr>
                <a:srgbClr val="952A86"/>
              </a:buClr>
              <a:buFont typeface="Arial" panose="020B0604020202020204" pitchFamily="34" charset="0"/>
              <a:buNone/>
              <a:defRPr/>
            </a:lvl1pPr>
            <a:lvl2pPr marL="269875" indent="-228600">
              <a:defRPr/>
            </a:lvl2pPr>
            <a:lvl3pPr marL="538163" indent="-228600">
              <a:defRPr/>
            </a:lvl3pPr>
            <a:lvl4pPr marL="808038" indent="-228600">
              <a:defRPr/>
            </a:lvl4pPr>
            <a:lvl5pPr marL="1077913" indent="-2286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a:extLst>
              <a:ext uri="{FF2B5EF4-FFF2-40B4-BE49-F238E27FC236}">
                <a16:creationId xmlns:a16="http://schemas.microsoft.com/office/drawing/2014/main" id="{A7148B1C-A113-4A79-9625-8929439E270A}"/>
              </a:ext>
            </a:extLst>
          </p:cNvPr>
          <p:cNvSpPr>
            <a:spLocks noGrp="1"/>
          </p:cNvSpPr>
          <p:nvPr>
            <p:ph type="dt" sz="half" idx="10"/>
          </p:nvPr>
        </p:nvSpPr>
        <p:spPr/>
        <p:txBody>
          <a:bodyPr/>
          <a:lstStyle/>
          <a:p>
            <a:fld id="{EE92E815-9362-4AF0-96DE-B4A968542189}" type="datetimeFigureOut">
              <a:rPr lang="sv-SE" smtClean="0"/>
              <a:t>2020-11-26</a:t>
            </a:fld>
            <a:endParaRPr lang="sv-SE"/>
          </a:p>
        </p:txBody>
      </p:sp>
      <p:sp>
        <p:nvSpPr>
          <p:cNvPr id="6" name="Platshållare för sidfot 5">
            <a:extLst>
              <a:ext uri="{FF2B5EF4-FFF2-40B4-BE49-F238E27FC236}">
                <a16:creationId xmlns:a16="http://schemas.microsoft.com/office/drawing/2014/main" id="{80B2E17E-7E91-4722-B634-EF79BD6174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05349D2-E70C-4648-9230-1CF961584E96}"/>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1093988685"/>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199456" y="1690215"/>
            <a:ext cx="4800000" cy="4500000"/>
          </a:xfrm>
        </p:spPr>
        <p:txBody>
          <a:bodyPr>
            <a:normAutofit/>
          </a:bodyPr>
          <a:lstStyle>
            <a:lvl1pPr>
              <a:defRPr sz="2400"/>
            </a:lvl1pPr>
            <a:lvl2pPr>
              <a:defRPr sz="2000"/>
            </a:lvl2pPr>
            <a:lvl3pPr>
              <a:defRPr sz="1600"/>
            </a:lvl3pPr>
            <a:lvl4pPr>
              <a:defRPr sz="1200"/>
            </a:lvl4pPr>
            <a:lvl5pPr>
              <a:defRPr sz="9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2000" y="1690216"/>
            <a:ext cx="4800000" cy="4500000"/>
          </a:xfrm>
        </p:spPr>
        <p:txBody>
          <a:bodyPr>
            <a:normAutofit/>
          </a:bodyPr>
          <a:lstStyle>
            <a:lvl1pPr>
              <a:defRPr sz="2400"/>
            </a:lvl1pPr>
            <a:lvl2pPr>
              <a:defRPr sz="2000"/>
            </a:lvl2pPr>
            <a:lvl3pPr>
              <a:defRPr sz="1600"/>
            </a:lvl3pPr>
            <a:lvl4pPr>
              <a:defRPr sz="1200"/>
            </a:lvl4pPr>
            <a:lvl5pPr>
              <a:defRPr sz="9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p:cNvSpPr>
            <a:spLocks noGrp="1"/>
          </p:cNvSpPr>
          <p:nvPr>
            <p:ph type="sldNum" sz="quarter" idx="11"/>
          </p:nvPr>
        </p:nvSpPr>
        <p:spPr/>
        <p:txBody>
          <a:bodyPr/>
          <a:lstStyle/>
          <a:p>
            <a:fld id="{DC77FB7F-F7ED-40A2-86E6-F4714BC8C87B}" type="slidenum">
              <a:rPr lang="sv-SE" smtClean="0"/>
              <a:pPr/>
              <a:t>‹#›</a:t>
            </a:fld>
            <a:endParaRPr lang="sv-SE" dirty="0"/>
          </a:p>
        </p:txBody>
      </p:sp>
      <p:sp>
        <p:nvSpPr>
          <p:cNvPr id="6" name="Platshållare för sidfot 3">
            <a:extLst>
              <a:ext uri="{FF2B5EF4-FFF2-40B4-BE49-F238E27FC236}">
                <a16:creationId xmlns:a16="http://schemas.microsoft.com/office/drawing/2014/main" id="{7BF60033-F885-41F6-A2CB-8256AB229B18}"/>
              </a:ext>
            </a:extLst>
          </p:cNvPr>
          <p:cNvSpPr>
            <a:spLocks noGrp="1"/>
          </p:cNvSpPr>
          <p:nvPr>
            <p:ph type="ftr" sz="quarter" idx="3"/>
          </p:nvPr>
        </p:nvSpPr>
        <p:spPr>
          <a:xfrm>
            <a:off x="1199456" y="6426001"/>
            <a:ext cx="9025003"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3049852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7" name="Platshållare för bildnummer 6"/>
          <p:cNvSpPr>
            <a:spLocks noGrp="1"/>
          </p:cNvSpPr>
          <p:nvPr>
            <p:ph type="sldNum" sz="quarter" idx="11"/>
          </p:nvPr>
        </p:nvSpPr>
        <p:spPr/>
        <p:txBody>
          <a:bodyPr/>
          <a:lstStyle/>
          <a:p>
            <a:fld id="{DC77FB7F-F7ED-40A2-86E6-F4714BC8C87B}" type="slidenum">
              <a:rPr lang="sv-SE" smtClean="0"/>
              <a:pPr/>
              <a:t>‹#›</a:t>
            </a:fld>
            <a:endParaRPr lang="sv-SE" dirty="0"/>
          </a:p>
        </p:txBody>
      </p:sp>
      <p:sp>
        <p:nvSpPr>
          <p:cNvPr id="4" name="Platshållare för sidfot 3">
            <a:extLst>
              <a:ext uri="{FF2B5EF4-FFF2-40B4-BE49-F238E27FC236}">
                <a16:creationId xmlns:a16="http://schemas.microsoft.com/office/drawing/2014/main" id="{94316C89-675D-4061-8CF2-7256BCB08072}"/>
              </a:ext>
            </a:extLst>
          </p:cNvPr>
          <p:cNvSpPr>
            <a:spLocks noGrp="1"/>
          </p:cNvSpPr>
          <p:nvPr>
            <p:ph type="ftr" sz="quarter" idx="3"/>
          </p:nvPr>
        </p:nvSpPr>
        <p:spPr>
          <a:xfrm>
            <a:off x="1199456" y="6426001"/>
            <a:ext cx="9025003"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354541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6" name="Platshållare för bildnummer 5"/>
          <p:cNvSpPr>
            <a:spLocks noGrp="1"/>
          </p:cNvSpPr>
          <p:nvPr>
            <p:ph type="sldNum" sz="quarter" idx="11"/>
          </p:nvPr>
        </p:nvSpPr>
        <p:spPr/>
        <p:txBody>
          <a:bodyPr/>
          <a:lstStyle/>
          <a:p>
            <a:fld id="{DC77FB7F-F7ED-40A2-86E6-F4714BC8C87B}" type="slidenum">
              <a:rPr lang="sv-SE" smtClean="0"/>
              <a:pPr/>
              <a:t>‹#›</a:t>
            </a:fld>
            <a:endParaRPr lang="sv-SE" dirty="0"/>
          </a:p>
        </p:txBody>
      </p:sp>
      <p:sp>
        <p:nvSpPr>
          <p:cNvPr id="3" name="Platshållare för sidfot 3">
            <a:extLst>
              <a:ext uri="{FF2B5EF4-FFF2-40B4-BE49-F238E27FC236}">
                <a16:creationId xmlns:a16="http://schemas.microsoft.com/office/drawing/2014/main" id="{F4E867F7-0DC3-49A3-987D-62AA71D6D374}"/>
              </a:ext>
            </a:extLst>
          </p:cNvPr>
          <p:cNvSpPr>
            <a:spLocks noGrp="1"/>
          </p:cNvSpPr>
          <p:nvPr>
            <p:ph type="ftr" sz="quarter" idx="3"/>
          </p:nvPr>
        </p:nvSpPr>
        <p:spPr>
          <a:xfrm>
            <a:off x="1199456" y="6426001"/>
            <a:ext cx="9025003"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402936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Kapitelbild m rubrik">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12192000" cy="5367338"/>
          </a:xfrm>
        </p:spPr>
        <p:txBody>
          <a:bodyPr>
            <a:normAutofit/>
          </a:bodyPr>
          <a:lstStyle>
            <a:lvl1pPr marL="0" indent="0">
              <a:buNone/>
              <a:defRPr sz="24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p:cNvSpPr>
            <a:spLocks noGrp="1"/>
          </p:cNvSpPr>
          <p:nvPr>
            <p:ph type="title" hasCustomPrompt="1"/>
          </p:nvPr>
        </p:nvSpPr>
        <p:spPr>
          <a:xfrm>
            <a:off x="1200661" y="5589240"/>
            <a:ext cx="8880000" cy="792088"/>
          </a:xfrm>
        </p:spPr>
        <p:txBody>
          <a:bodyPr anchor="t" anchorCtr="0">
            <a:noAutofit/>
          </a:bodyPr>
          <a:lstStyle>
            <a:lvl1pPr algn="l">
              <a:defRPr sz="2800" b="1"/>
            </a:lvl1pPr>
          </a:lstStyle>
          <a:p>
            <a:r>
              <a:rPr lang="sv-SE" dirty="0"/>
              <a:t>Klicka här för att ändra format</a:t>
            </a:r>
          </a:p>
        </p:txBody>
      </p:sp>
      <p:sp>
        <p:nvSpPr>
          <p:cNvPr id="9" name="Platshållare för bildnummer 8"/>
          <p:cNvSpPr>
            <a:spLocks noGrp="1"/>
          </p:cNvSpPr>
          <p:nvPr>
            <p:ph type="sldNum" sz="quarter" idx="11"/>
          </p:nvPr>
        </p:nvSpPr>
        <p:spPr/>
        <p:txBody>
          <a:bodyPr/>
          <a:lstStyle/>
          <a:p>
            <a:fld id="{DC77FB7F-F7ED-40A2-86E6-F4714BC8C87B}" type="slidenum">
              <a:rPr lang="sv-SE" smtClean="0"/>
              <a:pPr/>
              <a:t>‹#›</a:t>
            </a:fld>
            <a:endParaRPr lang="sv-SE" dirty="0"/>
          </a:p>
        </p:txBody>
      </p:sp>
      <p:cxnSp>
        <p:nvCxnSpPr>
          <p:cNvPr id="7" name="Rak koppling 6"/>
          <p:cNvCxnSpPr/>
          <p:nvPr userDrawn="1"/>
        </p:nvCxnSpPr>
        <p:spPr>
          <a:xfrm flipH="1">
            <a:off x="-336715" y="5367338"/>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koppling 9"/>
          <p:cNvCxnSpPr/>
          <p:nvPr userDrawn="1"/>
        </p:nvCxnSpPr>
        <p:spPr>
          <a:xfrm flipH="1">
            <a:off x="12240683" y="5367338"/>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koppling 10"/>
          <p:cNvCxnSpPr/>
          <p:nvPr userDrawn="1"/>
        </p:nvCxnSpPr>
        <p:spPr>
          <a:xfrm flipH="1">
            <a:off x="-336715" y="4941168"/>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koppling 11"/>
          <p:cNvCxnSpPr/>
          <p:nvPr userDrawn="1"/>
        </p:nvCxnSpPr>
        <p:spPr>
          <a:xfrm flipH="1">
            <a:off x="12240683" y="4941168"/>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Platshållare för sidfot 3">
            <a:extLst>
              <a:ext uri="{FF2B5EF4-FFF2-40B4-BE49-F238E27FC236}">
                <a16:creationId xmlns:a16="http://schemas.microsoft.com/office/drawing/2014/main" id="{083E8A4F-78A8-4FB1-83D6-023903C1160E}"/>
              </a:ext>
            </a:extLst>
          </p:cNvPr>
          <p:cNvSpPr>
            <a:spLocks noGrp="1"/>
          </p:cNvSpPr>
          <p:nvPr>
            <p:ph type="ftr" sz="quarter" idx="3"/>
          </p:nvPr>
        </p:nvSpPr>
        <p:spPr>
          <a:xfrm>
            <a:off x="1199456" y="6426001"/>
            <a:ext cx="9025003"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180240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Blå Foto Triangel">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E5B2BD80-136B-418D-9A3D-92C0E11111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102857"/>
          </a:xfrm>
          <a:prstGeom prst="rect">
            <a:avLst/>
          </a:prstGeom>
        </p:spPr>
      </p:pic>
      <p:sp>
        <p:nvSpPr>
          <p:cNvPr id="8" name="Platshållare för bild 7">
            <a:extLst>
              <a:ext uri="{FF2B5EF4-FFF2-40B4-BE49-F238E27FC236}">
                <a16:creationId xmlns:a16="http://schemas.microsoft.com/office/drawing/2014/main" id="{9EA6F2D6-C3F4-44C5-950F-6EFF5413E1B5}"/>
              </a:ext>
            </a:extLst>
          </p:cNvPr>
          <p:cNvSpPr>
            <a:spLocks noGrp="1"/>
          </p:cNvSpPr>
          <p:nvPr>
            <p:ph type="pic" sz="quarter" idx="13"/>
          </p:nvPr>
        </p:nvSpPr>
        <p:spPr>
          <a:xfrm>
            <a:off x="10043160" y="874"/>
            <a:ext cx="2157172" cy="6101984"/>
          </a:xfrm>
          <a:custGeom>
            <a:avLst/>
            <a:gdLst>
              <a:gd name="connsiteX0" fmla="*/ 0 w 6096000"/>
              <a:gd name="connsiteY0" fmla="*/ 6858001 h 6858001"/>
              <a:gd name="connsiteX1" fmla="*/ 3048000 w 6096000"/>
              <a:gd name="connsiteY1" fmla="*/ 0 h 6858001"/>
              <a:gd name="connsiteX2" fmla="*/ 6096000 w 6096000"/>
              <a:gd name="connsiteY2" fmla="*/ 6858001 h 6858001"/>
              <a:gd name="connsiteX3" fmla="*/ 0 w 6096000"/>
              <a:gd name="connsiteY3" fmla="*/ 6858001 h 6858001"/>
              <a:gd name="connsiteX0" fmla="*/ 0 w 6096000"/>
              <a:gd name="connsiteY0" fmla="*/ 6897415 h 6897415"/>
              <a:gd name="connsiteX1" fmla="*/ 21020 w 6096000"/>
              <a:gd name="connsiteY1" fmla="*/ 0 h 6897415"/>
              <a:gd name="connsiteX2" fmla="*/ 6096000 w 6096000"/>
              <a:gd name="connsiteY2" fmla="*/ 6897415 h 6897415"/>
              <a:gd name="connsiteX3" fmla="*/ 0 w 6096000"/>
              <a:gd name="connsiteY3" fmla="*/ 6897415 h 6897415"/>
              <a:gd name="connsiteX0" fmla="*/ 0 w 6103883"/>
              <a:gd name="connsiteY0" fmla="*/ 6897415 h 6897415"/>
              <a:gd name="connsiteX1" fmla="*/ 21020 w 6103883"/>
              <a:gd name="connsiteY1" fmla="*/ 0 h 6897415"/>
              <a:gd name="connsiteX2" fmla="*/ 6103883 w 6103883"/>
              <a:gd name="connsiteY2" fmla="*/ 31533 h 6897415"/>
              <a:gd name="connsiteX3" fmla="*/ 0 w 6103883"/>
              <a:gd name="connsiteY3" fmla="*/ 6897415 h 6897415"/>
              <a:gd name="connsiteX0" fmla="*/ 0 w 6103883"/>
              <a:gd name="connsiteY0" fmla="*/ 6897415 h 6897415"/>
              <a:gd name="connsiteX1" fmla="*/ 21020 w 6103883"/>
              <a:gd name="connsiteY1" fmla="*/ 0 h 6897415"/>
              <a:gd name="connsiteX2" fmla="*/ 6103883 w 6103883"/>
              <a:gd name="connsiteY2" fmla="*/ 878 h 6897415"/>
              <a:gd name="connsiteX3" fmla="*/ 0 w 6103883"/>
              <a:gd name="connsiteY3" fmla="*/ 6897415 h 6897415"/>
              <a:gd name="connsiteX0" fmla="*/ 0 w 6103883"/>
              <a:gd name="connsiteY0" fmla="*/ 6897415 h 6897415"/>
              <a:gd name="connsiteX1" fmla="*/ 5780 w 6103883"/>
              <a:gd name="connsiteY1" fmla="*/ 0 h 6897415"/>
              <a:gd name="connsiteX2" fmla="*/ 6103883 w 6103883"/>
              <a:gd name="connsiteY2" fmla="*/ 878 h 6897415"/>
              <a:gd name="connsiteX3" fmla="*/ 0 w 6103883"/>
              <a:gd name="connsiteY3" fmla="*/ 6897415 h 6897415"/>
              <a:gd name="connsiteX0" fmla="*/ 6110547 w 6110553"/>
              <a:gd name="connsiteY0" fmla="*/ 6907633 h 6907633"/>
              <a:gd name="connsiteX1" fmla="*/ 7 w 6110553"/>
              <a:gd name="connsiteY1" fmla="*/ 0 h 6907633"/>
              <a:gd name="connsiteX2" fmla="*/ 6098110 w 6110553"/>
              <a:gd name="connsiteY2" fmla="*/ 878 h 6907633"/>
              <a:gd name="connsiteX3" fmla="*/ 6110547 w 6110553"/>
              <a:gd name="connsiteY3" fmla="*/ 6907633 h 6907633"/>
              <a:gd name="connsiteX0" fmla="*/ 3052392 w 3052403"/>
              <a:gd name="connsiteY0" fmla="*/ 6906755 h 6906755"/>
              <a:gd name="connsiteX1" fmla="*/ 12 w 3052403"/>
              <a:gd name="connsiteY1" fmla="*/ 3452939 h 6906755"/>
              <a:gd name="connsiteX2" fmla="*/ 3039955 w 3052403"/>
              <a:gd name="connsiteY2" fmla="*/ 0 h 6906755"/>
              <a:gd name="connsiteX3" fmla="*/ 3052392 w 3052403"/>
              <a:gd name="connsiteY3" fmla="*/ 6906755 h 6906755"/>
              <a:gd name="connsiteX0" fmla="*/ 3052380 w 3052399"/>
              <a:gd name="connsiteY0" fmla="*/ 6906755 h 6906755"/>
              <a:gd name="connsiteX1" fmla="*/ 0 w 3052399"/>
              <a:gd name="connsiteY1" fmla="*/ 3452939 h 6906755"/>
              <a:gd name="connsiteX2" fmla="*/ 3039943 w 3052399"/>
              <a:gd name="connsiteY2" fmla="*/ 0 h 6906755"/>
              <a:gd name="connsiteX3" fmla="*/ 3052380 w 3052399"/>
              <a:gd name="connsiteY3" fmla="*/ 6906755 h 6906755"/>
              <a:gd name="connsiteX0" fmla="*/ 3052380 w 3052399"/>
              <a:gd name="connsiteY0" fmla="*/ 6906755 h 6906755"/>
              <a:gd name="connsiteX1" fmla="*/ 0 w 3052399"/>
              <a:gd name="connsiteY1" fmla="*/ 3452939 h 6906755"/>
              <a:gd name="connsiteX2" fmla="*/ 3039943 w 3052399"/>
              <a:gd name="connsiteY2" fmla="*/ 0 h 6906755"/>
              <a:gd name="connsiteX3" fmla="*/ 3052380 w 3052399"/>
              <a:gd name="connsiteY3" fmla="*/ 6906755 h 6906755"/>
              <a:gd name="connsiteX0" fmla="*/ 3052380 w 3052380"/>
              <a:gd name="connsiteY0" fmla="*/ 6906755 h 6906755"/>
              <a:gd name="connsiteX1" fmla="*/ 0 w 3052380"/>
              <a:gd name="connsiteY1" fmla="*/ 3452939 h 6906755"/>
              <a:gd name="connsiteX2" fmla="*/ 3039943 w 3052380"/>
              <a:gd name="connsiteY2" fmla="*/ 0 h 6906755"/>
              <a:gd name="connsiteX3" fmla="*/ 3052380 w 3052380"/>
              <a:gd name="connsiteY3" fmla="*/ 6906755 h 6906755"/>
              <a:gd name="connsiteX0" fmla="*/ 3052380 w 3052380"/>
              <a:gd name="connsiteY0" fmla="*/ 6906755 h 6906755"/>
              <a:gd name="connsiteX1" fmla="*/ 0 w 3052380"/>
              <a:gd name="connsiteY1" fmla="*/ 3452939 h 6906755"/>
              <a:gd name="connsiteX2" fmla="*/ 3039943 w 3052380"/>
              <a:gd name="connsiteY2" fmla="*/ 0 h 6906755"/>
              <a:gd name="connsiteX3" fmla="*/ 3052380 w 3052380"/>
              <a:gd name="connsiteY3" fmla="*/ 6906755 h 6906755"/>
              <a:gd name="connsiteX0" fmla="*/ 3052380 w 3052380"/>
              <a:gd name="connsiteY0" fmla="*/ 6906755 h 6906755"/>
              <a:gd name="connsiteX1" fmla="*/ 0 w 3052380"/>
              <a:gd name="connsiteY1" fmla="*/ 3452939 h 6906755"/>
              <a:gd name="connsiteX2" fmla="*/ 3039943 w 3052380"/>
              <a:gd name="connsiteY2" fmla="*/ 0 h 6906755"/>
              <a:gd name="connsiteX3" fmla="*/ 3052380 w 3052380"/>
              <a:gd name="connsiteY3" fmla="*/ 6906755 h 6906755"/>
              <a:gd name="connsiteX0" fmla="*/ 3032060 w 3040391"/>
              <a:gd name="connsiteY0" fmla="*/ 6334525 h 6334525"/>
              <a:gd name="connsiteX1" fmla="*/ 0 w 3040391"/>
              <a:gd name="connsiteY1" fmla="*/ 3452939 h 6334525"/>
              <a:gd name="connsiteX2" fmla="*/ 3039943 w 3040391"/>
              <a:gd name="connsiteY2" fmla="*/ 0 h 6334525"/>
              <a:gd name="connsiteX3" fmla="*/ 3032060 w 3040391"/>
              <a:gd name="connsiteY3" fmla="*/ 6334525 h 6334525"/>
              <a:gd name="connsiteX0" fmla="*/ 3032060 w 3040391"/>
              <a:gd name="connsiteY0" fmla="*/ 6334525 h 6334525"/>
              <a:gd name="connsiteX1" fmla="*/ 0 w 3040391"/>
              <a:gd name="connsiteY1" fmla="*/ 3269008 h 6334525"/>
              <a:gd name="connsiteX2" fmla="*/ 3039943 w 3040391"/>
              <a:gd name="connsiteY2" fmla="*/ 0 h 6334525"/>
              <a:gd name="connsiteX3" fmla="*/ 3032060 w 3040391"/>
              <a:gd name="connsiteY3" fmla="*/ 6334525 h 6334525"/>
              <a:gd name="connsiteX0" fmla="*/ 2550476 w 2558807"/>
              <a:gd name="connsiteY0" fmla="*/ 6334525 h 6334525"/>
              <a:gd name="connsiteX1" fmla="*/ 0 w 2558807"/>
              <a:gd name="connsiteY1" fmla="*/ 3201567 h 6334525"/>
              <a:gd name="connsiteX2" fmla="*/ 2558359 w 2558807"/>
              <a:gd name="connsiteY2" fmla="*/ 0 h 6334525"/>
              <a:gd name="connsiteX3" fmla="*/ 2550476 w 2558807"/>
              <a:gd name="connsiteY3" fmla="*/ 6334525 h 6334525"/>
              <a:gd name="connsiteX0" fmla="*/ 2550476 w 2558807"/>
              <a:gd name="connsiteY0" fmla="*/ 6334525 h 6334525"/>
              <a:gd name="connsiteX1" fmla="*/ 0 w 2558807"/>
              <a:gd name="connsiteY1" fmla="*/ 3201567 h 6334525"/>
              <a:gd name="connsiteX2" fmla="*/ 2558359 w 2558807"/>
              <a:gd name="connsiteY2" fmla="*/ 0 h 6334525"/>
              <a:gd name="connsiteX3" fmla="*/ 2550476 w 2558807"/>
              <a:gd name="connsiteY3" fmla="*/ 6334525 h 6334525"/>
              <a:gd name="connsiteX0" fmla="*/ 2550476 w 2558807"/>
              <a:gd name="connsiteY0" fmla="*/ 6334525 h 6334525"/>
              <a:gd name="connsiteX1" fmla="*/ 0 w 2558807"/>
              <a:gd name="connsiteY1" fmla="*/ 3201567 h 6334525"/>
              <a:gd name="connsiteX2" fmla="*/ 2558359 w 2558807"/>
              <a:gd name="connsiteY2" fmla="*/ 0 h 6334525"/>
              <a:gd name="connsiteX3" fmla="*/ 2550476 w 2558807"/>
              <a:gd name="connsiteY3" fmla="*/ 6334525 h 6334525"/>
              <a:gd name="connsiteX0" fmla="*/ 2428556 w 2436887"/>
              <a:gd name="connsiteY0" fmla="*/ 6334525 h 6334525"/>
              <a:gd name="connsiteX1" fmla="*/ 0 w 2436887"/>
              <a:gd name="connsiteY1" fmla="*/ 3170912 h 6334525"/>
              <a:gd name="connsiteX2" fmla="*/ 2436439 w 2436887"/>
              <a:gd name="connsiteY2" fmla="*/ 0 h 6334525"/>
              <a:gd name="connsiteX3" fmla="*/ 2428556 w 2436887"/>
              <a:gd name="connsiteY3" fmla="*/ 6334525 h 6334525"/>
              <a:gd name="connsiteX0" fmla="*/ 2453956 w 2462287"/>
              <a:gd name="connsiteY0" fmla="*/ 6334525 h 6334525"/>
              <a:gd name="connsiteX1" fmla="*/ 0 w 2462287"/>
              <a:gd name="connsiteY1" fmla="*/ 3170912 h 6334525"/>
              <a:gd name="connsiteX2" fmla="*/ 2461839 w 2462287"/>
              <a:gd name="connsiteY2" fmla="*/ 0 h 6334525"/>
              <a:gd name="connsiteX3" fmla="*/ 2453956 w 2462287"/>
              <a:gd name="connsiteY3" fmla="*/ 6334525 h 6334525"/>
            </a:gdLst>
            <a:ahLst/>
            <a:cxnLst>
              <a:cxn ang="0">
                <a:pos x="connsiteX0" y="connsiteY0"/>
              </a:cxn>
              <a:cxn ang="0">
                <a:pos x="connsiteX1" y="connsiteY1"/>
              </a:cxn>
              <a:cxn ang="0">
                <a:pos x="connsiteX2" y="connsiteY2"/>
              </a:cxn>
              <a:cxn ang="0">
                <a:pos x="connsiteX3" y="connsiteY3"/>
              </a:cxn>
            </a:cxnLst>
            <a:rect l="l" t="t" r="r" b="b"/>
            <a:pathLst>
              <a:path w="2462287" h="6334525">
                <a:moveTo>
                  <a:pt x="2453956" y="6334525"/>
                </a:moveTo>
                <a:cubicBezTo>
                  <a:pt x="1292563" y="4924387"/>
                  <a:pt x="850497" y="4217276"/>
                  <a:pt x="0" y="3170912"/>
                </a:cubicBezTo>
                <a:lnTo>
                  <a:pt x="2461839" y="0"/>
                </a:lnTo>
                <a:cubicBezTo>
                  <a:pt x="2465985" y="2302252"/>
                  <a:pt x="2439650" y="4011836"/>
                  <a:pt x="2453956" y="6334525"/>
                </a:cubicBezTo>
                <a:close/>
              </a:path>
            </a:pathLst>
          </a:custGeom>
        </p:spPr>
        <p:txBody>
          <a:body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4318ABBE-302E-44A1-83DB-79FFB8A550DE}"/>
              </a:ext>
            </a:extLst>
          </p:cNvPr>
          <p:cNvSpPr>
            <a:spLocks noGrp="1"/>
          </p:cNvSpPr>
          <p:nvPr>
            <p:ph type="ctrTitle"/>
          </p:nvPr>
        </p:nvSpPr>
        <p:spPr>
          <a:xfrm>
            <a:off x="517712" y="1594532"/>
            <a:ext cx="7938044" cy="1760070"/>
          </a:xfrm>
          <a:noFill/>
          <a:ln>
            <a:noFill/>
          </a:ln>
          <a:effectLst/>
        </p:spPr>
        <p:txBody>
          <a:bodyPr wrap="square" tIns="216000" anchor="b" anchorCtr="0">
            <a:spAutoFit/>
          </a:bodyPr>
          <a:lstStyle>
            <a:lvl1pPr algn="l">
              <a:lnSpc>
                <a:spcPct val="80000"/>
              </a:lnSpc>
              <a:defRPr sz="6000">
                <a:ln w="1905">
                  <a:noFill/>
                </a:ln>
                <a:solidFill>
                  <a:schemeClr val="bg1"/>
                </a:solidFill>
                <a:effectLst>
                  <a:outerShdw blurRad="38100" dist="38100" dir="2700000" algn="ctr" rotWithShape="0">
                    <a:srgbClr val="000000">
                      <a:alpha val="43000"/>
                    </a:srgbClr>
                  </a:outerShdw>
                </a:effectLst>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2020-11-26</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
        <p:nvSpPr>
          <p:cNvPr id="10" name="Underrubrik 2">
            <a:extLst>
              <a:ext uri="{FF2B5EF4-FFF2-40B4-BE49-F238E27FC236}">
                <a16:creationId xmlns:a16="http://schemas.microsoft.com/office/drawing/2014/main" id="{5FE550DC-1A65-47F8-A5FA-A2B430ED747C}"/>
              </a:ext>
            </a:extLst>
          </p:cNvPr>
          <p:cNvSpPr>
            <a:spLocks noGrp="1"/>
          </p:cNvSpPr>
          <p:nvPr>
            <p:ph type="subTitle" idx="1"/>
          </p:nvPr>
        </p:nvSpPr>
        <p:spPr>
          <a:xfrm>
            <a:off x="517712" y="3789218"/>
            <a:ext cx="7938042" cy="2341418"/>
          </a:xfrm>
          <a:noFill/>
        </p:spPr>
        <p:txBody>
          <a:bodyPr/>
          <a:lstStyle>
            <a:lvl1pPr marL="0" indent="0" algn="l">
              <a:buNone/>
              <a:defRPr sz="2400">
                <a:solidFill>
                  <a:schemeClr val="bg1"/>
                </a:solidFill>
                <a:effectLst/>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4011546446"/>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Blå">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201F8D1-841C-49F5-8AD5-CF0732C595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102857"/>
          </a:xfrm>
          <a:prstGeom prst="rect">
            <a:avLst/>
          </a:prstGeom>
        </p:spPr>
      </p:pic>
      <p:sp>
        <p:nvSpPr>
          <p:cNvPr id="2" name="Rubrik 1">
            <a:extLst>
              <a:ext uri="{FF2B5EF4-FFF2-40B4-BE49-F238E27FC236}">
                <a16:creationId xmlns:a16="http://schemas.microsoft.com/office/drawing/2014/main" id="{4318ABBE-302E-44A1-83DB-79FFB8A550DE}"/>
              </a:ext>
            </a:extLst>
          </p:cNvPr>
          <p:cNvSpPr>
            <a:spLocks noGrp="1"/>
          </p:cNvSpPr>
          <p:nvPr>
            <p:ph type="ctrTitle"/>
          </p:nvPr>
        </p:nvSpPr>
        <p:spPr>
          <a:xfrm>
            <a:off x="336000" y="1122363"/>
            <a:ext cx="11520000" cy="2387600"/>
          </a:xfrm>
        </p:spPr>
        <p:txBody>
          <a:bodyPr anchor="b"/>
          <a:lstStyle>
            <a:lvl1pPr algn="ctr">
              <a:defRPr sz="6000">
                <a:solidFill>
                  <a:schemeClr val="bg1"/>
                </a:solidFill>
                <a:effectLst>
                  <a:outerShdw blurRad="38100" dist="38100" dir="2700000" algn="tl">
                    <a:srgbClr val="000000">
                      <a:alpha val="43137"/>
                    </a:srgbClr>
                  </a:outerShdw>
                </a:effectLst>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336000" y="3602038"/>
            <a:ext cx="11520000" cy="1655762"/>
          </a:xfrm>
        </p:spPr>
        <p:txBody>
          <a:bodyPr/>
          <a:lstStyle>
            <a:lvl1pPr marL="0" indent="0" algn="ctr">
              <a:buNone/>
              <a:defRPr sz="2400">
                <a:solidFill>
                  <a:schemeClr val="bg1"/>
                </a:solidFill>
                <a:effectLst/>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2020-11-26</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3748242415"/>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Lila">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201F8D1-841C-49F5-8AD5-CF0732C595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102857"/>
          </a:xfrm>
          <a:prstGeom prst="rect">
            <a:avLst/>
          </a:prstGeom>
        </p:spPr>
      </p:pic>
      <p:sp>
        <p:nvSpPr>
          <p:cNvPr id="2" name="Rubrik 1">
            <a:extLst>
              <a:ext uri="{FF2B5EF4-FFF2-40B4-BE49-F238E27FC236}">
                <a16:creationId xmlns:a16="http://schemas.microsoft.com/office/drawing/2014/main" id="{4318ABBE-302E-44A1-83DB-79FFB8A550DE}"/>
              </a:ext>
            </a:extLst>
          </p:cNvPr>
          <p:cNvSpPr>
            <a:spLocks noGrp="1"/>
          </p:cNvSpPr>
          <p:nvPr>
            <p:ph type="ctrTitle"/>
          </p:nvPr>
        </p:nvSpPr>
        <p:spPr>
          <a:xfrm>
            <a:off x="336000" y="1122363"/>
            <a:ext cx="11520000" cy="2387600"/>
          </a:xfrm>
        </p:spPr>
        <p:txBody>
          <a:bodyPr anchor="b"/>
          <a:lstStyle>
            <a:lvl1pPr algn="ctr">
              <a:defRPr sz="6000">
                <a:solidFill>
                  <a:schemeClr val="bg1"/>
                </a:solidFill>
                <a:effectLst>
                  <a:outerShdw blurRad="38100" dist="38100" dir="2700000" algn="tl">
                    <a:srgbClr val="000000">
                      <a:alpha val="43137"/>
                    </a:srgbClr>
                  </a:outerShdw>
                </a:effectLst>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336000" y="3602038"/>
            <a:ext cx="11520000" cy="1655762"/>
          </a:xfrm>
        </p:spPr>
        <p:txBody>
          <a:bodyPr/>
          <a:lstStyle>
            <a:lvl1pPr marL="0" indent="0" algn="ctr">
              <a:buNone/>
              <a:defRPr sz="2400">
                <a:solidFill>
                  <a:schemeClr val="bg1"/>
                </a:solidFill>
                <a:effectLst/>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2020-11-26</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2745568908"/>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Orange">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201F8D1-841C-49F5-8AD5-CF0732C595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102856"/>
          </a:xfrm>
          <a:prstGeom prst="rect">
            <a:avLst/>
          </a:prstGeom>
        </p:spPr>
      </p:pic>
      <p:sp>
        <p:nvSpPr>
          <p:cNvPr id="2" name="Rubrik 1">
            <a:extLst>
              <a:ext uri="{FF2B5EF4-FFF2-40B4-BE49-F238E27FC236}">
                <a16:creationId xmlns:a16="http://schemas.microsoft.com/office/drawing/2014/main" id="{4318ABBE-302E-44A1-83DB-79FFB8A550DE}"/>
              </a:ext>
            </a:extLst>
          </p:cNvPr>
          <p:cNvSpPr>
            <a:spLocks noGrp="1"/>
          </p:cNvSpPr>
          <p:nvPr>
            <p:ph type="ctrTitle"/>
          </p:nvPr>
        </p:nvSpPr>
        <p:spPr>
          <a:xfrm>
            <a:off x="336000" y="1122363"/>
            <a:ext cx="11520000" cy="2387600"/>
          </a:xfrm>
        </p:spPr>
        <p:txBody>
          <a:bodyPr anchor="b"/>
          <a:lstStyle>
            <a:lvl1pPr algn="ctr">
              <a:defRPr sz="6000">
                <a:solidFill>
                  <a:schemeClr val="bg1"/>
                </a:solidFill>
                <a:effectLst>
                  <a:outerShdw blurRad="38100" dist="38100" dir="2700000" algn="tl">
                    <a:srgbClr val="000000">
                      <a:alpha val="43137"/>
                    </a:srgbClr>
                  </a:outerShdw>
                </a:effectLst>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336000" y="3602038"/>
            <a:ext cx="11520000" cy="1655762"/>
          </a:xfrm>
        </p:spPr>
        <p:txBody>
          <a:bodyPr/>
          <a:lstStyle>
            <a:lvl1pPr marL="0" indent="0" algn="ctr">
              <a:buNone/>
              <a:defRPr sz="2400">
                <a:solidFill>
                  <a:schemeClr val="bg1"/>
                </a:solidFill>
                <a:effectLst/>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2020-11-26</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1189648709"/>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Grön">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201F8D1-841C-49F5-8AD5-CF0732C595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7" cy="6102856"/>
          </a:xfrm>
          <a:prstGeom prst="rect">
            <a:avLst/>
          </a:prstGeom>
        </p:spPr>
      </p:pic>
      <p:sp>
        <p:nvSpPr>
          <p:cNvPr id="2" name="Rubrik 1">
            <a:extLst>
              <a:ext uri="{FF2B5EF4-FFF2-40B4-BE49-F238E27FC236}">
                <a16:creationId xmlns:a16="http://schemas.microsoft.com/office/drawing/2014/main" id="{4318ABBE-302E-44A1-83DB-79FFB8A550DE}"/>
              </a:ext>
            </a:extLst>
          </p:cNvPr>
          <p:cNvSpPr>
            <a:spLocks noGrp="1"/>
          </p:cNvSpPr>
          <p:nvPr>
            <p:ph type="ctrTitle"/>
          </p:nvPr>
        </p:nvSpPr>
        <p:spPr>
          <a:xfrm>
            <a:off x="336000" y="1122363"/>
            <a:ext cx="11520000" cy="2387600"/>
          </a:xfrm>
        </p:spPr>
        <p:txBody>
          <a:bodyPr anchor="b"/>
          <a:lstStyle>
            <a:lvl1pPr algn="ctr">
              <a:defRPr sz="6000">
                <a:solidFill>
                  <a:schemeClr val="bg1"/>
                </a:solidFill>
                <a:effectLst>
                  <a:outerShdw blurRad="38100" dist="38100" dir="2700000" algn="tl">
                    <a:srgbClr val="000000">
                      <a:alpha val="43137"/>
                    </a:srgbClr>
                  </a:outerShdw>
                </a:effectLst>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336000" y="3602038"/>
            <a:ext cx="11520000" cy="1655762"/>
          </a:xfrm>
        </p:spPr>
        <p:txBody>
          <a:bodyPr/>
          <a:lstStyle>
            <a:lvl1pPr marL="0" indent="0" algn="ctr">
              <a:buNone/>
              <a:defRPr sz="240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2020-11-26</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23600483"/>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 Foto hög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9EA6F2D6-C3F4-44C5-950F-6EFF5413E1B5}"/>
              </a:ext>
            </a:extLst>
          </p:cNvPr>
          <p:cNvSpPr>
            <a:spLocks noGrp="1"/>
          </p:cNvSpPr>
          <p:nvPr>
            <p:ph type="pic" sz="quarter" idx="13"/>
          </p:nvPr>
        </p:nvSpPr>
        <p:spPr>
          <a:xfrm>
            <a:off x="6096000" y="-1"/>
            <a:ext cx="6096000" cy="6858001"/>
          </a:xfrm>
        </p:spPr>
        <p:txBody>
          <a:body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4318ABBE-302E-44A1-83DB-79FFB8A550DE}"/>
              </a:ext>
            </a:extLst>
          </p:cNvPr>
          <p:cNvSpPr>
            <a:spLocks noGrp="1"/>
          </p:cNvSpPr>
          <p:nvPr>
            <p:ph type="ctrTitle"/>
          </p:nvPr>
        </p:nvSpPr>
        <p:spPr>
          <a:xfrm>
            <a:off x="517712" y="511181"/>
            <a:ext cx="5212528" cy="3237397"/>
          </a:xfrm>
          <a:noFill/>
          <a:ln>
            <a:noFill/>
          </a:ln>
          <a:effectLst/>
        </p:spPr>
        <p:txBody>
          <a:bodyPr wrap="square" tIns="216000" anchor="b" anchorCtr="0">
            <a:spAutoFit/>
          </a:bodyPr>
          <a:lstStyle>
            <a:lvl1pPr algn="l">
              <a:lnSpc>
                <a:spcPct val="80000"/>
              </a:lnSpc>
              <a:defRPr sz="6000">
                <a:ln w="1905">
                  <a:noFill/>
                </a:ln>
                <a:solidFill>
                  <a:schemeClr val="tx1"/>
                </a:solidFill>
                <a:effectLst/>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2020-11-26</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
        <p:nvSpPr>
          <p:cNvPr id="10" name="Underrubrik 2">
            <a:extLst>
              <a:ext uri="{FF2B5EF4-FFF2-40B4-BE49-F238E27FC236}">
                <a16:creationId xmlns:a16="http://schemas.microsoft.com/office/drawing/2014/main" id="{5FE550DC-1A65-47F8-A5FA-A2B430ED747C}"/>
              </a:ext>
            </a:extLst>
          </p:cNvPr>
          <p:cNvSpPr>
            <a:spLocks noGrp="1"/>
          </p:cNvSpPr>
          <p:nvPr>
            <p:ph type="subTitle" idx="1"/>
          </p:nvPr>
        </p:nvSpPr>
        <p:spPr>
          <a:xfrm>
            <a:off x="517712" y="3789218"/>
            <a:ext cx="5212527" cy="2341418"/>
          </a:xfrm>
          <a:noFill/>
        </p:spPr>
        <p:txBody>
          <a:bodyPr/>
          <a:lstStyle>
            <a:lvl1pPr marL="0" indent="0" algn="l">
              <a:buNone/>
              <a:defRPr sz="2400">
                <a:solidFill>
                  <a:schemeClr val="tx1"/>
                </a:solidFill>
                <a:effectLst/>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3830716150"/>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 Foto större">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9EA6F2D6-C3F4-44C5-950F-6EFF5413E1B5}"/>
              </a:ext>
            </a:extLst>
          </p:cNvPr>
          <p:cNvSpPr>
            <a:spLocks noGrp="1"/>
          </p:cNvSpPr>
          <p:nvPr>
            <p:ph type="pic" sz="quarter" idx="13"/>
          </p:nvPr>
        </p:nvSpPr>
        <p:spPr>
          <a:xfrm>
            <a:off x="0" y="0"/>
            <a:ext cx="12192000" cy="6102350"/>
          </a:xfrm>
        </p:spPr>
        <p:txBody>
          <a:body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4318ABBE-302E-44A1-83DB-79FFB8A550DE}"/>
              </a:ext>
            </a:extLst>
          </p:cNvPr>
          <p:cNvSpPr>
            <a:spLocks noGrp="1"/>
          </p:cNvSpPr>
          <p:nvPr>
            <p:ph type="ctrTitle"/>
          </p:nvPr>
        </p:nvSpPr>
        <p:spPr>
          <a:xfrm>
            <a:off x="336000" y="1122363"/>
            <a:ext cx="11520000" cy="2387600"/>
          </a:xfrm>
          <a:ln>
            <a:noFill/>
          </a:ln>
        </p:spPr>
        <p:txBody>
          <a:bodyPr anchor="b"/>
          <a:lstStyle>
            <a:lvl1pPr algn="ctr">
              <a:defRPr sz="6000">
                <a:ln w="1905">
                  <a:noFill/>
                </a:ln>
                <a:solidFill>
                  <a:schemeClr val="bg1"/>
                </a:solidFill>
                <a:effectLst>
                  <a:outerShdw blurRad="38100" dist="38100" dir="2700000" algn="tl">
                    <a:srgbClr val="000000">
                      <a:alpha val="43137"/>
                    </a:srgbClr>
                  </a:outerShdw>
                </a:effectLst>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336000" y="3602038"/>
            <a:ext cx="11520000" cy="1655762"/>
          </a:xfrm>
        </p:spPr>
        <p:txBody>
          <a:bodyPr/>
          <a:lstStyle>
            <a:lvl1pPr marL="0" indent="0" algn="ctr">
              <a:buNone/>
              <a:defRPr sz="240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a:xfrm>
            <a:off x="517712" y="6356350"/>
            <a:ext cx="2743200" cy="365125"/>
          </a:xfrm>
        </p:spPr>
        <p:txBody>
          <a:bodyPr/>
          <a:lstStyle/>
          <a:p>
            <a:fld id="{EE92E815-9362-4AF0-96DE-B4A968542189}" type="datetimeFigureOut">
              <a:rPr lang="sv-SE" smtClean="0"/>
              <a:t>2020-11-26</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3595448296"/>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647612-880E-43C7-A155-43DB0D167ED4}"/>
              </a:ext>
            </a:extLst>
          </p:cNvPr>
          <p:cNvSpPr>
            <a:spLocks noGrp="1"/>
          </p:cNvSpPr>
          <p:nvPr>
            <p:ph type="title"/>
          </p:nvPr>
        </p:nvSpPr>
        <p:spPr/>
        <p:txBody>
          <a:bodyPr anchor="t" anchorCtr="0"/>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C9B94B3-DBE9-4629-8EC4-FB7400821BEE}"/>
              </a:ext>
            </a:extLst>
          </p:cNvPr>
          <p:cNvSpPr>
            <a:spLocks noGrp="1"/>
          </p:cNvSpPr>
          <p:nvPr>
            <p:ph idx="1" hasCustomPrompt="1"/>
          </p:nvPr>
        </p:nvSpPr>
        <p:spPr/>
        <p:txBody>
          <a:bodyPr/>
          <a:lstStyle>
            <a:lvl1pPr marL="39600" indent="0">
              <a:buFont typeface="Arial" panose="020B0604020202020204" pitchFamily="34" charset="0"/>
              <a:buNone/>
              <a:defRPr/>
            </a:lvl1pPr>
            <a:lvl2pPr marL="269875" indent="-228600">
              <a:buFont typeface="Arial" panose="020B0604020202020204" pitchFamily="34" charset="0"/>
              <a:buChar char="•"/>
              <a:defRPr/>
            </a:lvl2pPr>
            <a:lvl3pPr marL="538163" indent="-228600">
              <a:buFont typeface="Calibri" panose="020F0502020204030204" pitchFamily="34" charset="0"/>
              <a:buChar char="−"/>
              <a:defRPr/>
            </a:lvl3pPr>
            <a:lvl4pPr>
              <a:defRPr/>
            </a:lvl4pPr>
            <a:lvl5pPr>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D20F0BE-D4BE-462C-B328-C738DA928A81}"/>
              </a:ext>
            </a:extLst>
          </p:cNvPr>
          <p:cNvSpPr>
            <a:spLocks noGrp="1"/>
          </p:cNvSpPr>
          <p:nvPr>
            <p:ph type="dt" sz="half" idx="10"/>
          </p:nvPr>
        </p:nvSpPr>
        <p:spPr/>
        <p:txBody>
          <a:bodyPr/>
          <a:lstStyle/>
          <a:p>
            <a:fld id="{EE92E815-9362-4AF0-96DE-B4A968542189}" type="datetimeFigureOut">
              <a:rPr lang="sv-SE" smtClean="0"/>
              <a:t>2020-11-26</a:t>
            </a:fld>
            <a:endParaRPr lang="sv-SE"/>
          </a:p>
        </p:txBody>
      </p:sp>
      <p:sp>
        <p:nvSpPr>
          <p:cNvPr id="5" name="Platshållare för sidfot 4">
            <a:extLst>
              <a:ext uri="{FF2B5EF4-FFF2-40B4-BE49-F238E27FC236}">
                <a16:creationId xmlns:a16="http://schemas.microsoft.com/office/drawing/2014/main" id="{F62A3EF8-7F6B-4A89-ADDE-9B8968731AB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495371F-9549-42FC-A39E-26AA22FD314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3558378609"/>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65DF6D2-3369-46E4-9938-6A8A9EE5894D}"/>
              </a:ext>
            </a:extLst>
          </p:cNvPr>
          <p:cNvSpPr>
            <a:spLocks noGrp="1"/>
          </p:cNvSpPr>
          <p:nvPr>
            <p:ph type="title"/>
          </p:nvPr>
        </p:nvSpPr>
        <p:spPr>
          <a:xfrm>
            <a:off x="517712" y="365125"/>
            <a:ext cx="10836088" cy="1224000"/>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6F71943-DF79-498D-97D9-5281DACD64A3}"/>
              </a:ext>
            </a:extLst>
          </p:cNvPr>
          <p:cNvSpPr>
            <a:spLocks noGrp="1"/>
          </p:cNvSpPr>
          <p:nvPr>
            <p:ph type="body" idx="1"/>
          </p:nvPr>
        </p:nvSpPr>
        <p:spPr>
          <a:xfrm>
            <a:off x="517712" y="1589125"/>
            <a:ext cx="10836088" cy="45878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82648568-91A2-4376-B81D-FBCD7EC362D8}"/>
              </a:ext>
            </a:extLst>
          </p:cNvPr>
          <p:cNvSpPr>
            <a:spLocks noGrp="1"/>
          </p:cNvSpPr>
          <p:nvPr>
            <p:ph type="dt" sz="half" idx="2"/>
          </p:nvPr>
        </p:nvSpPr>
        <p:spPr>
          <a:xfrm>
            <a:off x="517712"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EE92E815-9362-4AF0-96DE-B4A968542189}" type="datetimeFigureOut">
              <a:rPr lang="sv-SE" smtClean="0"/>
              <a:pPr/>
              <a:t>2020-11-26</a:t>
            </a:fld>
            <a:endParaRPr lang="sv-SE"/>
          </a:p>
        </p:txBody>
      </p:sp>
      <p:sp>
        <p:nvSpPr>
          <p:cNvPr id="5" name="Platshållare för sidfot 4">
            <a:extLst>
              <a:ext uri="{FF2B5EF4-FFF2-40B4-BE49-F238E27FC236}">
                <a16:creationId xmlns:a16="http://schemas.microsoft.com/office/drawing/2014/main" id="{80026ADE-789F-40B5-90C1-24FDF2CF9593}"/>
              </a:ext>
            </a:extLst>
          </p:cNvPr>
          <p:cNvSpPr>
            <a:spLocks noGrp="1"/>
          </p:cNvSpPr>
          <p:nvPr>
            <p:ph type="ftr" sz="quarter" idx="3"/>
          </p:nvPr>
        </p:nvSpPr>
        <p:spPr>
          <a:xfrm>
            <a:off x="3415756" y="6356350"/>
            <a:ext cx="50400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sv-SE" dirty="0"/>
          </a:p>
        </p:txBody>
      </p:sp>
      <p:sp>
        <p:nvSpPr>
          <p:cNvPr id="6" name="Platshållare för bildnummer 5">
            <a:extLst>
              <a:ext uri="{FF2B5EF4-FFF2-40B4-BE49-F238E27FC236}">
                <a16:creationId xmlns:a16="http://schemas.microsoft.com/office/drawing/2014/main" id="{3A974DE3-8BB9-4036-82A7-6174A29209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602D8027-18E8-49B0-B640-74ABE33BDF8B}" type="slidenum">
              <a:rPr lang="sv-SE" smtClean="0"/>
              <a:pPr/>
              <a:t>‹#›</a:t>
            </a:fld>
            <a:endParaRPr lang="sv-SE"/>
          </a:p>
        </p:txBody>
      </p:sp>
      <p:pic>
        <p:nvPicPr>
          <p:cNvPr id="8" name="Bildobjekt 7">
            <a:extLst>
              <a:ext uri="{FF2B5EF4-FFF2-40B4-BE49-F238E27FC236}">
                <a16:creationId xmlns:a16="http://schemas.microsoft.com/office/drawing/2014/main" id="{831161CA-AF17-48F3-BA2C-1C7F32EEA6B8}"/>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717204" y="6292656"/>
            <a:ext cx="335908" cy="428819"/>
          </a:xfrm>
          <a:prstGeom prst="rect">
            <a:avLst/>
          </a:prstGeom>
        </p:spPr>
      </p:pic>
    </p:spTree>
    <p:extLst>
      <p:ext uri="{BB962C8B-B14F-4D97-AF65-F5344CB8AC3E}">
        <p14:creationId xmlns:p14="http://schemas.microsoft.com/office/powerpoint/2010/main" val="93307810"/>
      </p:ext>
    </p:extLst>
  </p:cSld>
  <p:clrMap bg1="lt1" tx1="dk1" bg2="lt2" tx2="dk2" accent1="accent1" accent2="accent2" accent3="accent3" accent4="accent4" accent5="accent5" accent6="accent6" hlink="hlink" folHlink="folHlink"/>
  <p:sldLayoutIdLst>
    <p:sldLayoutId id="2147483673" r:id="rId1"/>
    <p:sldLayoutId id="2147483671" r:id="rId2"/>
    <p:sldLayoutId id="2147483658" r:id="rId3"/>
    <p:sldLayoutId id="2147483659" r:id="rId4"/>
    <p:sldLayoutId id="2147483660" r:id="rId5"/>
    <p:sldLayoutId id="2147483661" r:id="rId6"/>
    <p:sldLayoutId id="2147483670" r:id="rId7"/>
    <p:sldLayoutId id="2147483664" r:id="rId8"/>
    <p:sldLayoutId id="2147483650" r:id="rId9"/>
    <p:sldLayoutId id="2147483667" r:id="rId10"/>
    <p:sldLayoutId id="2147483652" r:id="rId11"/>
    <p:sldLayoutId id="2147483662" r:id="rId12"/>
    <p:sldLayoutId id="2147483672" r:id="rId13"/>
    <p:sldLayoutId id="2147483674" r:id="rId14"/>
    <p:sldLayoutId id="2147483675" r:id="rId15"/>
    <p:sldLayoutId id="2147483676" r:id="rId16"/>
    <p:sldLayoutId id="2147483677" r:id="rId17"/>
  </p:sldLayoutIdLst>
  <p:transition>
    <p:wipe dir="d"/>
  </p:transition>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39600" indent="0" algn="l" defTabSz="914400" rtl="0" eaLnBrk="1" latinLnBrk="0" hangingPunct="1">
        <a:lnSpc>
          <a:spcPct val="90000"/>
        </a:lnSpc>
        <a:spcBef>
          <a:spcPts val="1000"/>
        </a:spcBef>
        <a:spcAft>
          <a:spcPts val="600"/>
        </a:spcAft>
        <a:buClr>
          <a:srgbClr val="952A86"/>
        </a:buClr>
        <a:buFont typeface="Arial" panose="020B0604020202020204" pitchFamily="34" charset="0"/>
        <a:buNone/>
        <a:defRPr sz="2800" kern="1200">
          <a:solidFill>
            <a:schemeClr val="tx1"/>
          </a:solidFill>
          <a:latin typeface="Calibri Light" panose="020F0302020204030204" pitchFamily="34" charset="0"/>
          <a:ea typeface="+mn-ea"/>
          <a:cs typeface="Calibri Light" panose="020F0302020204030204" pitchFamily="34" charset="0"/>
        </a:defRPr>
      </a:lvl1pPr>
      <a:lvl2pPr marL="269875" indent="-228600" algn="l" defTabSz="914400" rtl="0" eaLnBrk="1" latinLnBrk="0" hangingPunct="1">
        <a:lnSpc>
          <a:spcPct val="90000"/>
        </a:lnSpc>
        <a:spcBef>
          <a:spcPts val="500"/>
        </a:spcBef>
        <a:spcAft>
          <a:spcPts val="600"/>
        </a:spcAft>
        <a:buClr>
          <a:schemeClr val="accent3"/>
        </a:buClr>
        <a:buFont typeface="Arial" panose="020B0604020202020204"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2pPr>
      <a:lvl3pPr marL="538163" indent="-228600" algn="l" defTabSz="914400" rtl="0" eaLnBrk="1" latinLnBrk="0" hangingPunct="1">
        <a:lnSpc>
          <a:spcPct val="90000"/>
        </a:lnSpc>
        <a:spcBef>
          <a:spcPts val="500"/>
        </a:spcBef>
        <a:spcAft>
          <a:spcPts val="600"/>
        </a:spcAft>
        <a:buFont typeface="Calibri" panose="020F0502020204030204" pitchFamily="34" charset="0"/>
        <a:buChar char="−"/>
        <a:tabLst/>
        <a:defRPr sz="2000" kern="1200">
          <a:solidFill>
            <a:schemeClr val="tx1"/>
          </a:solidFill>
          <a:latin typeface="Calibri Light" panose="020F0302020204030204" pitchFamily="34" charset="0"/>
          <a:ea typeface="+mn-ea"/>
          <a:cs typeface="Calibri Light" panose="020F0302020204030204" pitchFamily="34" charset="0"/>
        </a:defRPr>
      </a:lvl3pPr>
      <a:lvl4pPr marL="808038" indent="-228600" algn="l" defTabSz="914400" rtl="0" eaLnBrk="1" latinLnBrk="0" hangingPunct="1">
        <a:lnSpc>
          <a:spcPct val="90000"/>
        </a:lnSpc>
        <a:spcBef>
          <a:spcPts val="500"/>
        </a:spcBef>
        <a:spcAft>
          <a:spcPts val="600"/>
        </a:spcAft>
        <a:buFont typeface="Calibri" panose="020F050202020403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1077913" indent="-228600" algn="l" defTabSz="914400" rtl="0" eaLnBrk="1" latinLnBrk="0" hangingPunct="1">
        <a:lnSpc>
          <a:spcPct val="90000"/>
        </a:lnSpc>
        <a:spcBef>
          <a:spcPts val="500"/>
        </a:spcBef>
        <a:spcAft>
          <a:spcPts val="600"/>
        </a:spcAft>
        <a:buFont typeface="Wingdings 3" panose="05040102010807070707" pitchFamily="18" charset="2"/>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9.jpeg"/><Relationship Id="rId4" Type="http://schemas.openxmlformats.org/officeDocument/2006/relationships/diagramQuickStyle" Target="../diagrams/quickStyle1.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s://www.sbu.se/sv/publikationer/skrifter-och-faktablad/battrebehandling/" TargetMode="External"/><Relationship Id="rId7" Type="http://schemas.openxmlformats.org/officeDocument/2006/relationships/hyperlink" Target="https://www.pcori.org/" TargetMode="External"/><Relationship Id="rId2" Type="http://schemas.openxmlformats.org/officeDocument/2006/relationships/hyperlink" Target="http://www.sbu.se/" TargetMode="External"/><Relationship Id="rId1" Type="http://schemas.openxmlformats.org/officeDocument/2006/relationships/slideLayout" Target="../slideLayouts/slideLayout10.xml"/><Relationship Id="rId6" Type="http://schemas.openxmlformats.org/officeDocument/2006/relationships/hyperlink" Target="https://www.invo.org.uk/" TargetMode="External"/><Relationship Id="rId5" Type="http://schemas.openxmlformats.org/officeDocument/2006/relationships/hyperlink" Target="http://www.jla.nihr.ac.uk/" TargetMode="External"/><Relationship Id="rId4" Type="http://schemas.openxmlformats.org/officeDocument/2006/relationships/hyperlink" Target="http://www.comet-initiative.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www.twitter.com/SBU_se" TargetMode="External"/><Relationship Id="rId2" Type="http://schemas.openxmlformats.org/officeDocument/2006/relationships/hyperlink" Target="http://www.sbu.se/" TargetMode="Externa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7EECA9-EA4D-4A92-A173-17D4938040E0}"/>
              </a:ext>
            </a:extLst>
          </p:cNvPr>
          <p:cNvSpPr>
            <a:spLocks noGrp="1"/>
          </p:cNvSpPr>
          <p:nvPr>
            <p:ph type="ctrTitle"/>
          </p:nvPr>
        </p:nvSpPr>
        <p:spPr/>
        <p:txBody>
          <a:bodyPr>
            <a:normAutofit/>
          </a:bodyPr>
          <a:lstStyle/>
          <a:p>
            <a:r>
              <a:rPr lang="sv-SE" dirty="0"/>
              <a:t>SBU och Brukarmedverkan</a:t>
            </a:r>
          </a:p>
        </p:txBody>
      </p:sp>
      <p:sp>
        <p:nvSpPr>
          <p:cNvPr id="3" name="Underrubrik 2">
            <a:extLst>
              <a:ext uri="{FF2B5EF4-FFF2-40B4-BE49-F238E27FC236}">
                <a16:creationId xmlns:a16="http://schemas.microsoft.com/office/drawing/2014/main" id="{9A16EEAD-00DA-4A78-B403-4021A7836DC4}"/>
              </a:ext>
            </a:extLst>
          </p:cNvPr>
          <p:cNvSpPr>
            <a:spLocks noGrp="1"/>
          </p:cNvSpPr>
          <p:nvPr>
            <p:ph type="subTitle" idx="1"/>
          </p:nvPr>
        </p:nvSpPr>
        <p:spPr/>
        <p:txBody>
          <a:bodyPr/>
          <a:lstStyle/>
          <a:p>
            <a:r>
              <a:rPr lang="sv-SE" dirty="0"/>
              <a:t>Marit Grönberg Eskel</a:t>
            </a:r>
          </a:p>
          <a:p>
            <a:r>
              <a:rPr lang="sv-SE" dirty="0"/>
              <a:t>Christel Hellberg</a:t>
            </a:r>
          </a:p>
          <a:p>
            <a:endParaRPr lang="sv-SE" dirty="0"/>
          </a:p>
        </p:txBody>
      </p:sp>
      <p:pic>
        <p:nvPicPr>
          <p:cNvPr id="7" name="Platshållare för bild 6">
            <a:extLst>
              <a:ext uri="{FF2B5EF4-FFF2-40B4-BE49-F238E27FC236}">
                <a16:creationId xmlns:a16="http://schemas.microsoft.com/office/drawing/2014/main" id="{86CF38CA-7601-4C54-81EF-950AA4961A0E}"/>
              </a:ext>
              <a:ext uri="{C183D7F6-B498-43B3-948B-1728B52AA6E4}">
                <adec:decorative xmlns:adec="http://schemas.microsoft.com/office/drawing/2017/decorative" val="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69" r="69"/>
          <a:stretch>
            <a:fillRect/>
          </a:stretch>
        </p:blipFill>
        <p:spPr/>
      </p:pic>
      <p:pic>
        <p:nvPicPr>
          <p:cNvPr id="12" name="Platshållare för bild 11">
            <a:extLst>
              <a:ext uri="{FF2B5EF4-FFF2-40B4-BE49-F238E27FC236}">
                <a16:creationId xmlns:a16="http://schemas.microsoft.com/office/drawing/2014/main" id="{8040892B-7EDD-4704-B80F-94F224F56282}"/>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79" r="79"/>
          <a:stretch>
            <a:fillRect/>
          </a:stretch>
        </p:blipFill>
        <p:spPr>
          <a:xfrm>
            <a:off x="9996673" y="3987800"/>
            <a:ext cx="2290195" cy="2941706"/>
          </a:xfrm>
        </p:spPr>
      </p:pic>
      <p:pic>
        <p:nvPicPr>
          <p:cNvPr id="16" name="Platshållare för bild 15">
            <a:extLst>
              <a:ext uri="{FF2B5EF4-FFF2-40B4-BE49-F238E27FC236}">
                <a16:creationId xmlns:a16="http://schemas.microsoft.com/office/drawing/2014/main" id="{2228D23D-F720-4490-9A02-FC5A9F9847BE}"/>
              </a:ex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79" r="79"/>
          <a:stretch>
            <a:fillRect/>
          </a:stretch>
        </p:blipFill>
        <p:spPr/>
      </p:pic>
    </p:spTree>
    <p:extLst>
      <p:ext uri="{BB962C8B-B14F-4D97-AF65-F5344CB8AC3E}">
        <p14:creationId xmlns:p14="http://schemas.microsoft.com/office/powerpoint/2010/main" val="26228575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FA9275-01C9-408B-976B-22943438DB68}"/>
              </a:ext>
            </a:extLst>
          </p:cNvPr>
          <p:cNvSpPr>
            <a:spLocks noGrp="1"/>
          </p:cNvSpPr>
          <p:nvPr>
            <p:ph type="title"/>
          </p:nvPr>
        </p:nvSpPr>
        <p:spPr/>
        <p:txBody>
          <a:bodyPr>
            <a:normAutofit fontScale="90000"/>
          </a:bodyPr>
          <a:lstStyle/>
          <a:p>
            <a:r>
              <a:rPr lang="sv-SE" dirty="0"/>
              <a:t>Forskning om effekterna av behandlingar förbiser ofta det gemensamma intresset för patienter, vårdgivare och kliniker. </a:t>
            </a:r>
            <a:br>
              <a:rPr lang="sv-SE" dirty="0"/>
            </a:br>
            <a:br>
              <a:rPr lang="sv-SE" dirty="0"/>
            </a:br>
            <a:endParaRPr lang="en-AU" dirty="0"/>
          </a:p>
        </p:txBody>
      </p:sp>
      <p:sp>
        <p:nvSpPr>
          <p:cNvPr id="3" name="Platshållare för innehåll 2">
            <a:extLst>
              <a:ext uri="{FF2B5EF4-FFF2-40B4-BE49-F238E27FC236}">
                <a16:creationId xmlns:a16="http://schemas.microsoft.com/office/drawing/2014/main" id="{C9659DF1-A1C5-4ECE-A1DB-65B176ADE107}"/>
              </a:ext>
            </a:extLst>
          </p:cNvPr>
          <p:cNvSpPr>
            <a:spLocks noGrp="1"/>
          </p:cNvSpPr>
          <p:nvPr>
            <p:ph idx="1"/>
          </p:nvPr>
        </p:nvSpPr>
        <p:spPr>
          <a:xfrm>
            <a:off x="517712" y="2379216"/>
            <a:ext cx="10836088" cy="3569300"/>
          </a:xfrm>
        </p:spPr>
        <p:txBody>
          <a:bodyPr/>
          <a:lstStyle/>
          <a:p>
            <a:r>
              <a:rPr lang="sv-SE" dirty="0"/>
              <a:t>Som ett resultat behandlas inte frågor som de alla anser viktiga och många områden med potentiellt viktig forskning försummas därför</a:t>
            </a:r>
            <a:endParaRPr lang="en-AU" dirty="0"/>
          </a:p>
        </p:txBody>
      </p:sp>
      <p:pic>
        <p:nvPicPr>
          <p:cNvPr id="4" name="Bildobjekt 3">
            <a:extLst>
              <a:ext uri="{FF2B5EF4-FFF2-40B4-BE49-F238E27FC236}">
                <a16:creationId xmlns:a16="http://schemas.microsoft.com/office/drawing/2014/main" id="{994E0666-61A5-4F61-95EE-640E3E382FF2}"/>
              </a:ext>
            </a:extLst>
          </p:cNvPr>
          <p:cNvPicPr>
            <a:picLocks noChangeAspect="1"/>
          </p:cNvPicPr>
          <p:nvPr/>
        </p:nvPicPr>
        <p:blipFill>
          <a:blip r:embed="rId3"/>
          <a:stretch>
            <a:fillRect/>
          </a:stretch>
        </p:blipFill>
        <p:spPr>
          <a:xfrm>
            <a:off x="6384033" y="4149080"/>
            <a:ext cx="2238375" cy="1123950"/>
          </a:xfrm>
          <a:prstGeom prst="rect">
            <a:avLst/>
          </a:prstGeom>
        </p:spPr>
      </p:pic>
    </p:spTree>
    <p:extLst>
      <p:ext uri="{BB962C8B-B14F-4D97-AF65-F5344CB8AC3E}">
        <p14:creationId xmlns:p14="http://schemas.microsoft.com/office/powerpoint/2010/main" val="37571080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2637671-A81C-41F1-B11F-E4866133C875}"/>
              </a:ext>
            </a:extLst>
          </p:cNvPr>
          <p:cNvPicPr>
            <a:picLocks noChangeAspect="1"/>
          </p:cNvPicPr>
          <p:nvPr/>
        </p:nvPicPr>
        <p:blipFill>
          <a:blip r:embed="rId3"/>
          <a:stretch>
            <a:fillRect/>
          </a:stretch>
        </p:blipFill>
        <p:spPr>
          <a:xfrm>
            <a:off x="2639617" y="225449"/>
            <a:ext cx="6407103" cy="6407103"/>
          </a:xfrm>
          <a:prstGeom prst="rect">
            <a:avLst/>
          </a:prstGeom>
        </p:spPr>
      </p:pic>
    </p:spTree>
    <p:extLst>
      <p:ext uri="{BB962C8B-B14F-4D97-AF65-F5344CB8AC3E}">
        <p14:creationId xmlns:p14="http://schemas.microsoft.com/office/powerpoint/2010/main" val="69674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8E014C6D-0DB9-406B-9ABC-35A846C9F72E}"/>
              </a:ext>
            </a:extLst>
          </p:cNvPr>
          <p:cNvGraphicFramePr/>
          <p:nvPr/>
        </p:nvGraphicFramePr>
        <p:xfrm>
          <a:off x="2855640" y="1532772"/>
          <a:ext cx="6408712" cy="4487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Bildobjekt 4">
            <a:extLst>
              <a:ext uri="{FF2B5EF4-FFF2-40B4-BE49-F238E27FC236}">
                <a16:creationId xmlns:a16="http://schemas.microsoft.com/office/drawing/2014/main" id="{D8A5687E-91C6-44DB-8460-F004EE7470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8129" y="427511"/>
            <a:ext cx="801011" cy="1084401"/>
          </a:xfrm>
          <a:prstGeom prst="rect">
            <a:avLst/>
          </a:prstGeom>
        </p:spPr>
      </p:pic>
      <p:pic>
        <p:nvPicPr>
          <p:cNvPr id="6" name="Bildobjekt 5">
            <a:extLst>
              <a:ext uri="{FF2B5EF4-FFF2-40B4-BE49-F238E27FC236}">
                <a16:creationId xmlns:a16="http://schemas.microsoft.com/office/drawing/2014/main" id="{B03985E2-4CEF-4F12-83B7-C0E80879E6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7458" y="1257889"/>
            <a:ext cx="861979" cy="1166940"/>
          </a:xfrm>
          <a:prstGeom prst="rect">
            <a:avLst/>
          </a:prstGeom>
        </p:spPr>
      </p:pic>
      <p:pic>
        <p:nvPicPr>
          <p:cNvPr id="7" name="Bildobjekt 6">
            <a:extLst>
              <a:ext uri="{FF2B5EF4-FFF2-40B4-BE49-F238E27FC236}">
                <a16:creationId xmlns:a16="http://schemas.microsoft.com/office/drawing/2014/main" id="{E45C256C-16C3-4E50-96EB-0C46AA4D7A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35799" y="837749"/>
            <a:ext cx="646350" cy="914647"/>
          </a:xfrm>
          <a:prstGeom prst="rect">
            <a:avLst/>
          </a:prstGeom>
        </p:spPr>
      </p:pic>
      <p:pic>
        <p:nvPicPr>
          <p:cNvPr id="8" name="Bildobjekt 7">
            <a:extLst>
              <a:ext uri="{FF2B5EF4-FFF2-40B4-BE49-F238E27FC236}">
                <a16:creationId xmlns:a16="http://schemas.microsoft.com/office/drawing/2014/main" id="{5CD1023D-3E8D-4C21-AA8D-316546A108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18730" y="1057370"/>
            <a:ext cx="672798" cy="950804"/>
          </a:xfrm>
          <a:prstGeom prst="rect">
            <a:avLst/>
          </a:prstGeom>
          <a:ln w="3175">
            <a:solidFill>
              <a:schemeClr val="bg1">
                <a:lumMod val="75000"/>
              </a:schemeClr>
            </a:solidFill>
          </a:ln>
        </p:spPr>
      </p:pic>
      <p:sp>
        <p:nvSpPr>
          <p:cNvPr id="15" name="Pil: högerböjd 14">
            <a:extLst>
              <a:ext uri="{FF2B5EF4-FFF2-40B4-BE49-F238E27FC236}">
                <a16:creationId xmlns:a16="http://schemas.microsoft.com/office/drawing/2014/main" id="{4E055901-76B8-401F-98A9-98146E6139A6}"/>
              </a:ext>
            </a:extLst>
          </p:cNvPr>
          <p:cNvSpPr/>
          <p:nvPr/>
        </p:nvSpPr>
        <p:spPr>
          <a:xfrm rot="3408081">
            <a:off x="7582852" y="1291971"/>
            <a:ext cx="480829" cy="1080000"/>
          </a:xfrm>
          <a:prstGeom prst="curvedRightArrow">
            <a:avLst/>
          </a:prstGeom>
          <a:solidFill>
            <a:schemeClr val="accent2">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solidFill>
                <a:schemeClr val="tx1"/>
              </a:solidFill>
            </a:endParaRPr>
          </a:p>
        </p:txBody>
      </p:sp>
      <p:sp>
        <p:nvSpPr>
          <p:cNvPr id="16" name="Pil: högerböjd 15">
            <a:extLst>
              <a:ext uri="{FF2B5EF4-FFF2-40B4-BE49-F238E27FC236}">
                <a16:creationId xmlns:a16="http://schemas.microsoft.com/office/drawing/2014/main" id="{2154DA2D-C724-4141-BE17-0BF6B48C220B}"/>
              </a:ext>
            </a:extLst>
          </p:cNvPr>
          <p:cNvSpPr/>
          <p:nvPr/>
        </p:nvSpPr>
        <p:spPr>
          <a:xfrm rot="17626931" flipH="1">
            <a:off x="4035687" y="1301396"/>
            <a:ext cx="581661" cy="1364947"/>
          </a:xfrm>
          <a:prstGeom prst="curvedRightArrow">
            <a:avLst/>
          </a:prstGeom>
          <a:solidFill>
            <a:schemeClr val="accent2">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solidFill>
                <a:schemeClr val="tx1"/>
              </a:solidFill>
            </a:endParaRPr>
          </a:p>
        </p:txBody>
      </p:sp>
      <p:grpSp>
        <p:nvGrpSpPr>
          <p:cNvPr id="20" name="Grupp 19">
            <a:extLst>
              <a:ext uri="{FF2B5EF4-FFF2-40B4-BE49-F238E27FC236}">
                <a16:creationId xmlns:a16="http://schemas.microsoft.com/office/drawing/2014/main" id="{75151DCD-042F-4BFA-BB13-CA9C5CAB794A}"/>
              </a:ext>
            </a:extLst>
          </p:cNvPr>
          <p:cNvGrpSpPr/>
          <p:nvPr/>
        </p:nvGrpSpPr>
        <p:grpSpPr>
          <a:xfrm>
            <a:off x="1775520" y="5949280"/>
            <a:ext cx="8568952" cy="432048"/>
            <a:chOff x="251520" y="5949280"/>
            <a:chExt cx="8568952" cy="432048"/>
          </a:xfrm>
        </p:grpSpPr>
        <p:sp>
          <p:nvSpPr>
            <p:cNvPr id="17" name="Pil: vänster-höger 16">
              <a:extLst>
                <a:ext uri="{FF2B5EF4-FFF2-40B4-BE49-F238E27FC236}">
                  <a16:creationId xmlns:a16="http://schemas.microsoft.com/office/drawing/2014/main" id="{A9045CD9-D68F-49E2-839A-45589DFFA331}"/>
                </a:ext>
              </a:extLst>
            </p:cNvPr>
            <p:cNvSpPr/>
            <p:nvPr/>
          </p:nvSpPr>
          <p:spPr>
            <a:xfrm>
              <a:off x="3707904" y="5949280"/>
              <a:ext cx="1584176" cy="432048"/>
            </a:xfrm>
            <a:prstGeom prst="lef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solidFill>
                  <a:schemeClr val="tx1"/>
                </a:solidFill>
              </a:endParaRPr>
            </a:p>
          </p:txBody>
        </p:sp>
        <p:sp>
          <p:nvSpPr>
            <p:cNvPr id="18" name="textruta 17">
              <a:extLst>
                <a:ext uri="{FF2B5EF4-FFF2-40B4-BE49-F238E27FC236}">
                  <a16:creationId xmlns:a16="http://schemas.microsoft.com/office/drawing/2014/main" id="{A9D86DEE-33AE-4961-BD54-EB6CF5F4ABBA}"/>
                </a:ext>
              </a:extLst>
            </p:cNvPr>
            <p:cNvSpPr txBox="1"/>
            <p:nvPr/>
          </p:nvSpPr>
          <p:spPr>
            <a:xfrm>
              <a:off x="5724128" y="5980638"/>
              <a:ext cx="3096344" cy="369332"/>
            </a:xfrm>
            <a:prstGeom prst="rect">
              <a:avLst/>
            </a:prstGeom>
            <a:solidFill>
              <a:schemeClr val="bg1"/>
            </a:solidFill>
            <a:ln w="38100">
              <a:solidFill>
                <a:schemeClr val="accent1"/>
              </a:solidFill>
            </a:ln>
          </p:spPr>
          <p:txBody>
            <a:bodyPr wrap="square" rtlCol="0">
              <a:spAutoFit/>
            </a:bodyPr>
            <a:lstStyle/>
            <a:p>
              <a:r>
                <a:rPr lang="sv-SE" dirty="0"/>
                <a:t>En systematisk översikt behövs</a:t>
              </a:r>
            </a:p>
          </p:txBody>
        </p:sp>
        <p:sp>
          <p:nvSpPr>
            <p:cNvPr id="19" name="textruta 18">
              <a:extLst>
                <a:ext uri="{FF2B5EF4-FFF2-40B4-BE49-F238E27FC236}">
                  <a16:creationId xmlns:a16="http://schemas.microsoft.com/office/drawing/2014/main" id="{812A87BC-EB1A-407C-91F8-67E23EDD9F96}"/>
                </a:ext>
              </a:extLst>
            </p:cNvPr>
            <p:cNvSpPr txBox="1"/>
            <p:nvPr/>
          </p:nvSpPr>
          <p:spPr>
            <a:xfrm>
              <a:off x="251520" y="5980638"/>
              <a:ext cx="3096344" cy="369332"/>
            </a:xfrm>
            <a:prstGeom prst="rect">
              <a:avLst/>
            </a:prstGeom>
            <a:solidFill>
              <a:schemeClr val="bg1"/>
            </a:solidFill>
            <a:ln w="38100">
              <a:solidFill>
                <a:schemeClr val="accent1"/>
              </a:solidFill>
            </a:ln>
          </p:spPr>
          <p:txBody>
            <a:bodyPr wrap="square" rtlCol="0">
              <a:spAutoFit/>
            </a:bodyPr>
            <a:lstStyle/>
            <a:p>
              <a:r>
                <a:rPr lang="sv-SE" dirty="0"/>
                <a:t>Fler primärstudier behövs</a:t>
              </a:r>
            </a:p>
          </p:txBody>
        </p:sp>
      </p:grpSp>
      <p:sp>
        <p:nvSpPr>
          <p:cNvPr id="4" name="Rubrik 3">
            <a:extLst>
              <a:ext uri="{FF2B5EF4-FFF2-40B4-BE49-F238E27FC236}">
                <a16:creationId xmlns:a16="http://schemas.microsoft.com/office/drawing/2014/main" id="{B5795418-7A8D-4851-9791-4607234C4F0C}"/>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31160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ED271244-A9D9-4492-BBD1-58A02DEC9020}"/>
                                            </p:graphicEl>
                                          </p:spTgt>
                                        </p:tgtEl>
                                        <p:attrNameLst>
                                          <p:attrName>style.visibility</p:attrName>
                                        </p:attrNameLst>
                                      </p:cBhvr>
                                      <p:to>
                                        <p:strVal val="visible"/>
                                      </p:to>
                                    </p:set>
                                    <p:animEffect transition="in" filter="fade">
                                      <p:cBhvr>
                                        <p:cTn id="7" dur="500"/>
                                        <p:tgtEl>
                                          <p:spTgt spid="10">
                                            <p:graphicEl>
                                              <a:dgm id="{ED271244-A9D9-4492-BBD1-58A02DEC902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graphicEl>
                                              <a:dgm id="{0164E09D-43A2-4399-857E-0438377714BF}"/>
                                            </p:graphicEl>
                                          </p:spTgt>
                                        </p:tgtEl>
                                        <p:attrNameLst>
                                          <p:attrName>style.visibility</p:attrName>
                                        </p:attrNameLst>
                                      </p:cBhvr>
                                      <p:to>
                                        <p:strVal val="visible"/>
                                      </p:to>
                                    </p:set>
                                    <p:animEffect transition="in" filter="fade">
                                      <p:cBhvr>
                                        <p:cTn id="10" dur="500"/>
                                        <p:tgtEl>
                                          <p:spTgt spid="10">
                                            <p:graphicEl>
                                              <a:dgm id="{0164E09D-43A2-4399-857E-0438377714B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graphicEl>
                                              <a:dgm id="{B2E71D8F-6E4F-42A4-B745-0C95CBB7CB96}"/>
                                            </p:graphicEl>
                                          </p:spTgt>
                                        </p:tgtEl>
                                        <p:attrNameLst>
                                          <p:attrName>style.visibility</p:attrName>
                                        </p:attrNameLst>
                                      </p:cBhvr>
                                      <p:to>
                                        <p:strVal val="visible"/>
                                      </p:to>
                                    </p:set>
                                    <p:animEffect transition="in" filter="fade">
                                      <p:cBhvr>
                                        <p:cTn id="13" dur="500"/>
                                        <p:tgtEl>
                                          <p:spTgt spid="10">
                                            <p:graphicEl>
                                              <a:dgm id="{B2E71D8F-6E4F-42A4-B745-0C95CBB7CB9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graphicEl>
                                              <a:dgm id="{DDD1BDC8-63F3-491A-B5B5-D4B375826CC8}"/>
                                            </p:graphicEl>
                                          </p:spTgt>
                                        </p:tgtEl>
                                        <p:attrNameLst>
                                          <p:attrName>style.visibility</p:attrName>
                                        </p:attrNameLst>
                                      </p:cBhvr>
                                      <p:to>
                                        <p:strVal val="visible"/>
                                      </p:to>
                                    </p:set>
                                    <p:animEffect transition="in" filter="fade">
                                      <p:cBhvr>
                                        <p:cTn id="18" dur="500"/>
                                        <p:tgtEl>
                                          <p:spTgt spid="10">
                                            <p:graphicEl>
                                              <a:dgm id="{DDD1BDC8-63F3-491A-B5B5-D4B375826CC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graphicEl>
                                              <a:dgm id="{557755FD-9B1A-4148-960A-B86029FD90F3}"/>
                                            </p:graphicEl>
                                          </p:spTgt>
                                        </p:tgtEl>
                                        <p:attrNameLst>
                                          <p:attrName>style.visibility</p:attrName>
                                        </p:attrNameLst>
                                      </p:cBhvr>
                                      <p:to>
                                        <p:strVal val="visible"/>
                                      </p:to>
                                    </p:set>
                                    <p:animEffect transition="in" filter="fade">
                                      <p:cBhvr>
                                        <p:cTn id="23" dur="500"/>
                                        <p:tgtEl>
                                          <p:spTgt spid="10">
                                            <p:graphicEl>
                                              <a:dgm id="{557755FD-9B1A-4148-960A-B86029FD90F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graphicEl>
                                              <a:dgm id="{70A12A2A-3B67-43F4-9521-FE647166D218}"/>
                                            </p:graphicEl>
                                          </p:spTgt>
                                        </p:tgtEl>
                                        <p:attrNameLst>
                                          <p:attrName>style.visibility</p:attrName>
                                        </p:attrNameLst>
                                      </p:cBhvr>
                                      <p:to>
                                        <p:strVal val="visible"/>
                                      </p:to>
                                    </p:set>
                                    <p:animEffect transition="in" filter="fade">
                                      <p:cBhvr>
                                        <p:cTn id="28" dur="500"/>
                                        <p:tgtEl>
                                          <p:spTgt spid="10">
                                            <p:graphicEl>
                                              <a:dgm id="{70A12A2A-3B67-43F4-9521-FE647166D218}"/>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graphicEl>
                                              <a:dgm id="{2B3DC176-44B3-441D-A971-9FA4BE7BD014}"/>
                                            </p:graphicEl>
                                          </p:spTgt>
                                        </p:tgtEl>
                                        <p:attrNameLst>
                                          <p:attrName>style.visibility</p:attrName>
                                        </p:attrNameLst>
                                      </p:cBhvr>
                                      <p:to>
                                        <p:strVal val="visible"/>
                                      </p:to>
                                    </p:set>
                                    <p:animEffect transition="in" filter="fade">
                                      <p:cBhvr>
                                        <p:cTn id="33" dur="500"/>
                                        <p:tgtEl>
                                          <p:spTgt spid="10">
                                            <p:graphicEl>
                                              <a:dgm id="{2B3DC176-44B3-441D-A971-9FA4BE7BD01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outVertic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23784" y="348455"/>
            <a:ext cx="8852036" cy="1554162"/>
          </a:xfrm>
        </p:spPr>
        <p:txBody>
          <a:bodyPr>
            <a:normAutofit fontScale="90000"/>
          </a:bodyPr>
          <a:lstStyle/>
          <a:p>
            <a:r>
              <a:rPr lang="sv-SE" dirty="0"/>
              <a:t>Vilka kunskapsluckor/forskningsfrågor är viktigast att fylla enligt brukare? </a:t>
            </a:r>
            <a:br>
              <a:rPr lang="sv-SE" dirty="0"/>
            </a:br>
            <a:br>
              <a:rPr lang="sv-SE" dirty="0"/>
            </a:br>
            <a:endParaRPr lang="en-US" sz="2700" dirty="0"/>
          </a:p>
        </p:txBody>
      </p:sp>
      <p:sp>
        <p:nvSpPr>
          <p:cNvPr id="10" name="Platshållare för innehåll 2"/>
          <p:cNvSpPr>
            <a:spLocks noGrp="1"/>
          </p:cNvSpPr>
          <p:nvPr>
            <p:ph idx="4294967295"/>
          </p:nvPr>
        </p:nvSpPr>
        <p:spPr>
          <a:xfrm>
            <a:off x="292963" y="1435101"/>
            <a:ext cx="8358913" cy="5074444"/>
          </a:xfrm>
        </p:spPr>
        <p:txBody>
          <a:bodyPr>
            <a:normAutofit fontScale="92500" lnSpcReduction="10000"/>
          </a:bodyPr>
          <a:lstStyle/>
          <a:p>
            <a:r>
              <a:rPr lang="sv-SE" dirty="0"/>
              <a:t>Metod utarbetad av James Lind Alliance (JLA)</a:t>
            </a:r>
          </a:p>
          <a:p>
            <a:r>
              <a:rPr lang="sv-SE" dirty="0"/>
              <a:t>Syftet är att patienter, anhöriga och vårdgivare tillsammans identifierar och prioriterar de tio viktigaste kunskapsluckorna inom olika områden</a:t>
            </a:r>
          </a:p>
          <a:p>
            <a:r>
              <a:rPr lang="sv-SE" dirty="0"/>
              <a:t>Avslutade/ pågående prioriteringar</a:t>
            </a:r>
          </a:p>
          <a:p>
            <a:pPr lvl="1"/>
            <a:r>
              <a:rPr lang="sv-SE" dirty="0"/>
              <a:t>Behandling- ADHD</a:t>
            </a:r>
          </a:p>
          <a:p>
            <a:pPr lvl="1"/>
            <a:r>
              <a:rPr lang="sv-SE" dirty="0"/>
              <a:t>Prevention, diagnostik och behandling av förlossningsskador </a:t>
            </a:r>
          </a:p>
          <a:p>
            <a:pPr lvl="1"/>
            <a:r>
              <a:rPr lang="sv-SE" dirty="0"/>
              <a:t>Forskningsfrågor inom socialtjänst</a:t>
            </a:r>
          </a:p>
          <a:p>
            <a:pPr lvl="1"/>
            <a:r>
              <a:rPr lang="sv-SE" dirty="0"/>
              <a:t>BUP slutenvård</a:t>
            </a:r>
          </a:p>
          <a:p>
            <a:pPr lvl="1"/>
            <a:r>
              <a:rPr lang="sv-SE" dirty="0"/>
              <a:t>Långvariga symtom vid covid-19</a:t>
            </a:r>
          </a:p>
          <a:p>
            <a:pPr marL="360362" lvl="1" indent="0">
              <a:buNone/>
            </a:pPr>
            <a:endParaRPr lang="sv-SE" sz="2400" dirty="0"/>
          </a:p>
        </p:txBody>
      </p:sp>
      <p:pic>
        <p:nvPicPr>
          <p:cNvPr id="11" name="Bildobjekt 10"/>
          <p:cNvPicPr>
            <a:picLocks noChangeAspect="1"/>
          </p:cNvPicPr>
          <p:nvPr/>
        </p:nvPicPr>
        <p:blipFill rotWithShape="1">
          <a:blip r:embed="rId3"/>
          <a:srcRect l="25700" t="16161" r="30200" b="71599"/>
          <a:stretch/>
        </p:blipFill>
        <p:spPr>
          <a:xfrm>
            <a:off x="7404951" y="4992972"/>
            <a:ext cx="4392488" cy="761963"/>
          </a:xfrm>
          <a:prstGeom prst="rect">
            <a:avLst/>
          </a:prstGeom>
        </p:spPr>
      </p:pic>
      <p:pic>
        <p:nvPicPr>
          <p:cNvPr id="2" name="Bildobjekt 1">
            <a:extLst>
              <a:ext uri="{FF2B5EF4-FFF2-40B4-BE49-F238E27FC236}">
                <a16:creationId xmlns:a16="http://schemas.microsoft.com/office/drawing/2014/main" id="{C6155935-B2E2-48EB-8ED0-6A11B0155531}"/>
              </a:ext>
            </a:extLst>
          </p:cNvPr>
          <p:cNvPicPr>
            <a:picLocks noChangeAspect="1"/>
          </p:cNvPicPr>
          <p:nvPr/>
        </p:nvPicPr>
        <p:blipFill>
          <a:blip r:embed="rId4"/>
          <a:stretch>
            <a:fillRect/>
          </a:stretch>
        </p:blipFill>
        <p:spPr>
          <a:xfrm>
            <a:off x="8994000" y="1484046"/>
            <a:ext cx="1364029" cy="2222471"/>
          </a:xfrm>
          <a:prstGeom prst="rect">
            <a:avLst/>
          </a:prstGeom>
        </p:spPr>
      </p:pic>
    </p:spTree>
    <p:extLst>
      <p:ext uri="{BB962C8B-B14F-4D97-AF65-F5344CB8AC3E}">
        <p14:creationId xmlns:p14="http://schemas.microsoft.com/office/powerpoint/2010/main" val="96644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8B2BEB-06A1-466C-8CCD-F0ED4D2687B4}"/>
              </a:ext>
            </a:extLst>
          </p:cNvPr>
          <p:cNvSpPr>
            <a:spLocks noGrp="1"/>
          </p:cNvSpPr>
          <p:nvPr>
            <p:ph type="title"/>
          </p:nvPr>
        </p:nvSpPr>
        <p:spPr/>
        <p:txBody>
          <a:bodyPr/>
          <a:lstStyle/>
          <a:p>
            <a:r>
              <a:rPr lang="sv-SE" dirty="0"/>
              <a:t>Om du vill veta mer</a:t>
            </a:r>
          </a:p>
        </p:txBody>
      </p:sp>
      <p:sp>
        <p:nvSpPr>
          <p:cNvPr id="3" name="Platshållare för innehåll 2">
            <a:extLst>
              <a:ext uri="{FF2B5EF4-FFF2-40B4-BE49-F238E27FC236}">
                <a16:creationId xmlns:a16="http://schemas.microsoft.com/office/drawing/2014/main" id="{A4618185-1F03-44C1-9ECB-F21FA9D7A5B1}"/>
              </a:ext>
            </a:extLst>
          </p:cNvPr>
          <p:cNvSpPr>
            <a:spLocks noGrp="1"/>
          </p:cNvSpPr>
          <p:nvPr>
            <p:ph idx="1"/>
          </p:nvPr>
        </p:nvSpPr>
        <p:spPr/>
        <p:txBody>
          <a:bodyPr/>
          <a:lstStyle/>
          <a:p>
            <a:r>
              <a:rPr lang="sv-SE" dirty="0">
                <a:hlinkClick r:id="rId2"/>
              </a:rPr>
              <a:t>www.sbu.se</a:t>
            </a:r>
            <a:endParaRPr lang="sv-SE" dirty="0"/>
          </a:p>
          <a:p>
            <a:r>
              <a:rPr lang="sv-SE" dirty="0">
                <a:hlinkClick r:id="rId3"/>
              </a:rPr>
              <a:t>https://www.sbu.se/sv/publikationer/skrifter-och-faktablad/battrebehandling/</a:t>
            </a:r>
            <a:endParaRPr lang="sv-SE" dirty="0"/>
          </a:p>
          <a:p>
            <a:r>
              <a:rPr lang="sv-SE" dirty="0">
                <a:hlinkClick r:id="rId4"/>
              </a:rPr>
              <a:t>http://www.comet-initiative.org/</a:t>
            </a:r>
            <a:endParaRPr lang="sv-SE" dirty="0"/>
          </a:p>
          <a:p>
            <a:r>
              <a:rPr lang="sv-SE" dirty="0">
                <a:hlinkClick r:id="rId5"/>
              </a:rPr>
              <a:t>http://www.jla.nihr.ac.uk/</a:t>
            </a:r>
            <a:endParaRPr lang="sv-SE" dirty="0"/>
          </a:p>
          <a:p>
            <a:r>
              <a:rPr lang="sv-SE" dirty="0">
                <a:hlinkClick r:id="rId6"/>
              </a:rPr>
              <a:t>https://www.invo.org.uk/</a:t>
            </a:r>
            <a:endParaRPr lang="sv-SE" dirty="0"/>
          </a:p>
          <a:p>
            <a:r>
              <a:rPr lang="sv-SE" dirty="0">
                <a:hlinkClick r:id="rId7"/>
              </a:rPr>
              <a:t>https://www.pcori.org/</a:t>
            </a:r>
            <a:endParaRPr lang="sv-SE" dirty="0"/>
          </a:p>
        </p:txBody>
      </p:sp>
    </p:spTree>
    <p:extLst>
      <p:ext uri="{BB962C8B-B14F-4D97-AF65-F5344CB8AC3E}">
        <p14:creationId xmlns:p14="http://schemas.microsoft.com/office/powerpoint/2010/main" val="40063768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E1AD73C-6110-4465-AD19-CC12CFFD4E6C}"/>
              </a:ext>
            </a:extLst>
          </p:cNvPr>
          <p:cNvSpPr/>
          <p:nvPr/>
        </p:nvSpPr>
        <p:spPr>
          <a:xfrm>
            <a:off x="1775520" y="6257974"/>
            <a:ext cx="5742384" cy="369332"/>
          </a:xfrm>
          <a:prstGeom prst="rect">
            <a:avLst/>
          </a:prstGeom>
        </p:spPr>
        <p:txBody>
          <a:bodyPr wrap="square">
            <a:spAutoFit/>
          </a:bodyPr>
          <a:lstStyle/>
          <a:p>
            <a:r>
              <a:rPr lang="sv-SE" dirty="0"/>
              <a:t>https://www.youtube.com/watch?v=ZwDNPldQO1Q</a:t>
            </a:r>
          </a:p>
        </p:txBody>
      </p:sp>
      <p:sp>
        <p:nvSpPr>
          <p:cNvPr id="7" name="textruta 6">
            <a:extLst>
              <a:ext uri="{FF2B5EF4-FFF2-40B4-BE49-F238E27FC236}">
                <a16:creationId xmlns:a16="http://schemas.microsoft.com/office/drawing/2014/main" id="{5C65E4C1-630D-415F-9F16-442D7F8E917E}"/>
              </a:ext>
            </a:extLst>
          </p:cNvPr>
          <p:cNvSpPr txBox="1"/>
          <p:nvPr/>
        </p:nvSpPr>
        <p:spPr>
          <a:xfrm>
            <a:off x="2135560" y="4437113"/>
            <a:ext cx="8374820" cy="1384995"/>
          </a:xfrm>
          <a:prstGeom prst="rect">
            <a:avLst/>
          </a:prstGeom>
          <a:noFill/>
        </p:spPr>
        <p:txBody>
          <a:bodyPr wrap="square" rtlCol="0">
            <a:spAutoFit/>
          </a:bodyPr>
          <a:lstStyle/>
          <a:p>
            <a:r>
              <a:rPr lang="sv-SE" sz="3200" dirty="0">
                <a:solidFill>
                  <a:schemeClr val="tx2">
                    <a:lumMod val="60000"/>
                    <a:lumOff val="40000"/>
                  </a:schemeClr>
                </a:solidFill>
              </a:rPr>
              <a:t>”</a:t>
            </a:r>
            <a:r>
              <a:rPr lang="sv-SE" sz="3200" dirty="0" err="1">
                <a:solidFill>
                  <a:schemeClr val="tx2">
                    <a:lumMod val="60000"/>
                    <a:lumOff val="40000"/>
                  </a:schemeClr>
                </a:solidFill>
              </a:rPr>
              <a:t>We</a:t>
            </a:r>
            <a:r>
              <a:rPr lang="sv-SE" sz="3200" dirty="0">
                <a:solidFill>
                  <a:schemeClr val="tx2">
                    <a:lumMod val="60000"/>
                    <a:lumOff val="40000"/>
                  </a:schemeClr>
                </a:solidFill>
              </a:rPr>
              <a:t> </a:t>
            </a:r>
            <a:r>
              <a:rPr lang="sv-SE" sz="3200" dirty="0" err="1">
                <a:solidFill>
                  <a:schemeClr val="tx2">
                    <a:lumMod val="60000"/>
                    <a:lumOff val="40000"/>
                  </a:schemeClr>
                </a:solidFill>
              </a:rPr>
              <a:t>need</a:t>
            </a:r>
            <a:r>
              <a:rPr lang="sv-SE" sz="3200" dirty="0">
                <a:solidFill>
                  <a:schemeClr val="tx2">
                    <a:lumMod val="60000"/>
                    <a:lumOff val="40000"/>
                  </a:schemeClr>
                </a:solidFill>
              </a:rPr>
              <a:t> less research, </a:t>
            </a:r>
            <a:r>
              <a:rPr lang="sv-SE" sz="3200" dirty="0" err="1">
                <a:solidFill>
                  <a:schemeClr val="tx2">
                    <a:lumMod val="60000"/>
                    <a:lumOff val="40000"/>
                  </a:schemeClr>
                </a:solidFill>
              </a:rPr>
              <a:t>better</a:t>
            </a:r>
            <a:r>
              <a:rPr lang="sv-SE" sz="3200" dirty="0">
                <a:solidFill>
                  <a:schemeClr val="tx2">
                    <a:lumMod val="60000"/>
                    <a:lumOff val="40000"/>
                  </a:schemeClr>
                </a:solidFill>
              </a:rPr>
              <a:t> research and research </a:t>
            </a:r>
            <a:r>
              <a:rPr lang="sv-SE" sz="3200" dirty="0" err="1">
                <a:solidFill>
                  <a:schemeClr val="tx2">
                    <a:lumMod val="60000"/>
                    <a:lumOff val="40000"/>
                  </a:schemeClr>
                </a:solidFill>
              </a:rPr>
              <a:t>done</a:t>
            </a:r>
            <a:r>
              <a:rPr lang="sv-SE" sz="3200" dirty="0">
                <a:solidFill>
                  <a:schemeClr val="tx2">
                    <a:lumMod val="60000"/>
                    <a:lumOff val="40000"/>
                  </a:schemeClr>
                </a:solidFill>
              </a:rPr>
              <a:t> for the right </a:t>
            </a:r>
            <a:r>
              <a:rPr lang="sv-SE" sz="3200" dirty="0" err="1">
                <a:solidFill>
                  <a:schemeClr val="tx2">
                    <a:lumMod val="60000"/>
                    <a:lumOff val="40000"/>
                  </a:schemeClr>
                </a:solidFill>
              </a:rPr>
              <a:t>reasons</a:t>
            </a:r>
            <a:r>
              <a:rPr lang="sv-SE" sz="3200" dirty="0">
                <a:solidFill>
                  <a:schemeClr val="tx2">
                    <a:lumMod val="60000"/>
                    <a:lumOff val="40000"/>
                  </a:schemeClr>
                </a:solidFill>
              </a:rPr>
              <a:t>”</a:t>
            </a:r>
          </a:p>
          <a:p>
            <a:r>
              <a:rPr lang="sv-SE" sz="2000" dirty="0"/>
              <a:t>Doug Altman </a:t>
            </a:r>
            <a:r>
              <a:rPr lang="en-US" sz="2000" dirty="0"/>
              <a:t>The scandal of poor medical research </a:t>
            </a:r>
            <a:r>
              <a:rPr lang="sv-SE" sz="2000" dirty="0"/>
              <a:t>BMJ 1994</a:t>
            </a:r>
          </a:p>
        </p:txBody>
      </p:sp>
      <p:pic>
        <p:nvPicPr>
          <p:cNvPr id="13" name="Bildobjekt 12">
            <a:extLst>
              <a:ext uri="{FF2B5EF4-FFF2-40B4-BE49-F238E27FC236}">
                <a16:creationId xmlns:a16="http://schemas.microsoft.com/office/drawing/2014/main" id="{147E2C48-C381-4A76-978A-EE02FBC75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084" y="583589"/>
            <a:ext cx="6075832" cy="3417656"/>
          </a:xfrm>
          <a:prstGeom prst="rect">
            <a:avLst/>
          </a:prstGeom>
        </p:spPr>
      </p:pic>
      <p:sp>
        <p:nvSpPr>
          <p:cNvPr id="2" name="Rubrik 1">
            <a:extLst>
              <a:ext uri="{FF2B5EF4-FFF2-40B4-BE49-F238E27FC236}">
                <a16:creationId xmlns:a16="http://schemas.microsoft.com/office/drawing/2014/main" id="{18B032D7-BA6D-4380-988F-4A073A97D291}"/>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ADD7A3A7-65E7-47C5-805A-20E0CAA864BA}"/>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724025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DE9A5A55-D031-4D80-9AD8-E837BA40565C}"/>
              </a:ext>
            </a:extLst>
          </p:cNvPr>
          <p:cNvSpPr>
            <a:spLocks noGrp="1"/>
          </p:cNvSpPr>
          <p:nvPr>
            <p:ph type="ctrTitle"/>
          </p:nvPr>
        </p:nvSpPr>
        <p:spPr/>
        <p:txBody>
          <a:bodyPr/>
          <a:lstStyle/>
          <a:p>
            <a:r>
              <a:rPr lang="sv-SE" dirty="0"/>
              <a:t>Tack!</a:t>
            </a:r>
          </a:p>
        </p:txBody>
      </p:sp>
      <p:sp>
        <p:nvSpPr>
          <p:cNvPr id="5" name="Underrubrik 4">
            <a:extLst>
              <a:ext uri="{FF2B5EF4-FFF2-40B4-BE49-F238E27FC236}">
                <a16:creationId xmlns:a16="http://schemas.microsoft.com/office/drawing/2014/main" id="{B8AD426C-BA05-414A-9277-28C100DC6C31}"/>
              </a:ext>
            </a:extLst>
          </p:cNvPr>
          <p:cNvSpPr>
            <a:spLocks noGrp="1"/>
          </p:cNvSpPr>
          <p:nvPr>
            <p:ph type="subTitle" idx="1"/>
          </p:nvPr>
        </p:nvSpPr>
        <p:spPr/>
        <p:txBody>
          <a:bodyPr/>
          <a:lstStyle/>
          <a:p>
            <a:pPr>
              <a:lnSpc>
                <a:spcPct val="100000"/>
              </a:lnSpc>
              <a:spcBef>
                <a:spcPts val="0"/>
              </a:spcBef>
              <a:spcAft>
                <a:spcPts val="0"/>
              </a:spcAft>
            </a:pPr>
            <a:r>
              <a:rPr lang="sv-SE" dirty="0"/>
              <a:t>Webbplats: </a:t>
            </a:r>
            <a:r>
              <a:rPr lang="sv-SE" dirty="0">
                <a:hlinkClick r:id="rId2"/>
              </a:rPr>
              <a:t>sbu.se</a:t>
            </a:r>
            <a:endParaRPr lang="sv-SE" dirty="0"/>
          </a:p>
          <a:p>
            <a:pPr>
              <a:lnSpc>
                <a:spcPct val="100000"/>
              </a:lnSpc>
              <a:spcBef>
                <a:spcPts val="0"/>
              </a:spcBef>
              <a:spcAft>
                <a:spcPts val="0"/>
              </a:spcAft>
            </a:pPr>
            <a:r>
              <a:rPr lang="sv-SE" dirty="0"/>
              <a:t>Twitter: </a:t>
            </a:r>
            <a:r>
              <a:rPr lang="sv-SE" dirty="0">
                <a:hlinkClick r:id="rId3"/>
              </a:rPr>
              <a:t>twitter.com/SBU_se</a:t>
            </a:r>
            <a:r>
              <a:rPr lang="sv-SE" dirty="0"/>
              <a:t> </a:t>
            </a:r>
          </a:p>
        </p:txBody>
      </p:sp>
      <p:pic>
        <p:nvPicPr>
          <p:cNvPr id="7" name="Platshållare för bild 6">
            <a:extLst>
              <a:ext uri="{FF2B5EF4-FFF2-40B4-BE49-F238E27FC236}">
                <a16:creationId xmlns:a16="http://schemas.microsoft.com/office/drawing/2014/main" id="{2566E7FB-1687-4882-B711-6EA92E3AEB97}"/>
              </a:ext>
              <a:ext uri="{C183D7F6-B498-43B3-948B-1728B52AA6E4}">
                <adec:decorative xmlns:adec="http://schemas.microsoft.com/office/drawing/2017/decorative" val="1"/>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5" b="5"/>
          <a:stretch>
            <a:fillRect/>
          </a:stretch>
        </p:blipFill>
        <p:spPr/>
      </p:pic>
      <p:pic>
        <p:nvPicPr>
          <p:cNvPr id="12" name="Platshållare för bild 11">
            <a:extLst>
              <a:ext uri="{FF2B5EF4-FFF2-40B4-BE49-F238E27FC236}">
                <a16:creationId xmlns:a16="http://schemas.microsoft.com/office/drawing/2014/main" id="{6ECECDFF-AD26-4C11-8689-B67EE1574F12}"/>
              </a:ext>
              <a:ext uri="{C183D7F6-B498-43B3-948B-1728B52AA6E4}">
                <adec:decorative xmlns:adec="http://schemas.microsoft.com/office/drawing/2017/decorative" val="1"/>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39" b="39"/>
          <a:stretch>
            <a:fillRect/>
          </a:stretch>
        </p:blipFill>
        <p:spPr/>
      </p:pic>
      <p:pic>
        <p:nvPicPr>
          <p:cNvPr id="17" name="Platshållare för bild 16">
            <a:extLst>
              <a:ext uri="{FF2B5EF4-FFF2-40B4-BE49-F238E27FC236}">
                <a16:creationId xmlns:a16="http://schemas.microsoft.com/office/drawing/2014/main" id="{77BE8921-D339-4178-98F5-FC6873051C3E}"/>
              </a:ext>
              <a:ext uri="{C183D7F6-B498-43B3-948B-1728B52AA6E4}">
                <adec:decorative xmlns:adec="http://schemas.microsoft.com/office/drawing/2017/decorative" val="1"/>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72" r="72"/>
          <a:stretch>
            <a:fillRect/>
          </a:stretch>
        </p:blipFill>
        <p:spPr/>
      </p:pic>
    </p:spTree>
    <p:extLst>
      <p:ext uri="{BB962C8B-B14F-4D97-AF65-F5344CB8AC3E}">
        <p14:creationId xmlns:p14="http://schemas.microsoft.com/office/powerpoint/2010/main" val="16761376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958788" y="224592"/>
            <a:ext cx="8520772" cy="1080000"/>
          </a:xfrm>
        </p:spPr>
        <p:txBody>
          <a:bodyPr>
            <a:normAutofit/>
          </a:bodyPr>
          <a:lstStyle/>
          <a:p>
            <a:r>
              <a:rPr lang="sv-SE" dirty="0"/>
              <a:t>Om SBU</a:t>
            </a:r>
          </a:p>
        </p:txBody>
      </p:sp>
      <p:sp>
        <p:nvSpPr>
          <p:cNvPr id="5" name="Platshållare för innehåll 4"/>
          <p:cNvSpPr>
            <a:spLocks noGrp="1"/>
          </p:cNvSpPr>
          <p:nvPr>
            <p:ph idx="1"/>
          </p:nvPr>
        </p:nvSpPr>
        <p:spPr>
          <a:xfrm>
            <a:off x="723530" y="1173905"/>
            <a:ext cx="9880846" cy="4510189"/>
          </a:xfrm>
        </p:spPr>
        <p:txBody>
          <a:bodyPr>
            <a:normAutofit/>
          </a:bodyPr>
          <a:lstStyle/>
          <a:p>
            <a:r>
              <a:rPr lang="sv-SE" dirty="0"/>
              <a:t>SBU är en myndighet med ett 80-tal  anställda.</a:t>
            </a:r>
          </a:p>
          <a:p>
            <a:r>
              <a:rPr lang="sv-SE" dirty="0"/>
              <a:t>SBU sammanställer och kvalitetsgranskar befintliga studier ( så kallade systematiska översikter) för insatser och metoder inom hälso-sjukvårdsområdet och socialtjänstområdet.</a:t>
            </a:r>
          </a:p>
          <a:p>
            <a:r>
              <a:rPr lang="sv-SE" dirty="0"/>
              <a:t>Utvärderingarna ska vara oberoende, relevanta, trovärdiga och lättillgängliga.</a:t>
            </a:r>
            <a:br>
              <a:rPr lang="sv-SE" dirty="0"/>
            </a:br>
            <a:br>
              <a:rPr lang="sv-SE" dirty="0"/>
            </a:br>
            <a:endParaRPr lang="sv-SE" dirty="0"/>
          </a:p>
        </p:txBody>
      </p:sp>
      <p:pic>
        <p:nvPicPr>
          <p:cNvPr id="6" name="Bildobjekt 5">
            <a:extLst>
              <a:ext uri="{FF2B5EF4-FFF2-40B4-BE49-F238E27FC236}">
                <a16:creationId xmlns:a16="http://schemas.microsoft.com/office/drawing/2014/main" id="{8DF6083D-CD14-4EF9-BF8E-3C2EFEBE8A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33" t="3218" r="9842" b="3451"/>
          <a:stretch/>
        </p:blipFill>
        <p:spPr>
          <a:xfrm>
            <a:off x="6528048" y="4257092"/>
            <a:ext cx="2664296" cy="2088232"/>
          </a:xfrm>
          <a:prstGeom prst="rect">
            <a:avLst/>
          </a:prstGeom>
        </p:spPr>
      </p:pic>
    </p:spTree>
    <p:extLst>
      <p:ext uri="{BB962C8B-B14F-4D97-AF65-F5344CB8AC3E}">
        <p14:creationId xmlns:p14="http://schemas.microsoft.com/office/powerpoint/2010/main" val="30400412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03BC2520-5096-4D4C-80A5-AF6EE70EDBB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0423" y="404664"/>
            <a:ext cx="4248472" cy="6415250"/>
          </a:xfrm>
          <a:prstGeom prst="rect">
            <a:avLst/>
          </a:prstGeom>
        </p:spPr>
      </p:pic>
      <p:sp>
        <p:nvSpPr>
          <p:cNvPr id="3" name="Rubrik 2"/>
          <p:cNvSpPr>
            <a:spLocks noGrp="1"/>
          </p:cNvSpPr>
          <p:nvPr>
            <p:ph type="title"/>
          </p:nvPr>
        </p:nvSpPr>
        <p:spPr>
          <a:xfrm>
            <a:off x="852256" y="404664"/>
            <a:ext cx="9694416" cy="1080000"/>
          </a:xfrm>
        </p:spPr>
        <p:txBody>
          <a:bodyPr>
            <a:normAutofit fontScale="90000"/>
          </a:bodyPr>
          <a:lstStyle/>
          <a:p>
            <a:r>
              <a:rPr lang="sv-SE" dirty="0"/>
              <a:t>Varför behövs systematiska utvärderingar (SBU)?</a:t>
            </a:r>
          </a:p>
        </p:txBody>
      </p:sp>
      <p:sp>
        <p:nvSpPr>
          <p:cNvPr id="4" name="Platshållare för innehåll 3">
            <a:extLst>
              <a:ext uri="{FF2B5EF4-FFF2-40B4-BE49-F238E27FC236}">
                <a16:creationId xmlns:a16="http://schemas.microsoft.com/office/drawing/2014/main" id="{236E996E-FB23-4769-AA7C-4F304802C823}"/>
              </a:ext>
            </a:extLst>
          </p:cNvPr>
          <p:cNvSpPr>
            <a:spLocks noGrp="1"/>
          </p:cNvSpPr>
          <p:nvPr>
            <p:ph sz="half" idx="2"/>
          </p:nvPr>
        </p:nvSpPr>
        <p:spPr>
          <a:xfrm>
            <a:off x="5175682" y="1340768"/>
            <a:ext cx="6164062" cy="5517232"/>
          </a:xfrm>
        </p:spPr>
        <p:txBody>
          <a:bodyPr>
            <a:normAutofit fontScale="92500" lnSpcReduction="10000"/>
          </a:bodyPr>
          <a:lstStyle/>
          <a:p>
            <a:r>
              <a:rPr lang="sv-SE" dirty="0" err="1"/>
              <a:t>PubMed</a:t>
            </a:r>
            <a:r>
              <a:rPr lang="sv-SE" dirty="0"/>
              <a:t> innehåller referenser till mer än 27 miljoner artiklar.</a:t>
            </a:r>
            <a:r>
              <a:rPr lang="en-US" baseline="30000" dirty="0">
                <a:solidFill>
                  <a:schemeClr val="bg1">
                    <a:lumMod val="50000"/>
                  </a:schemeClr>
                </a:solidFill>
              </a:rPr>
              <a:t>1</a:t>
            </a:r>
            <a:endParaRPr lang="sv-SE" dirty="0"/>
          </a:p>
          <a:p>
            <a:r>
              <a:rPr lang="sv-SE" dirty="0"/>
              <a:t>Mer än 1 miljon nya artiklar tillkommer i </a:t>
            </a:r>
            <a:r>
              <a:rPr lang="sv-SE" dirty="0" err="1"/>
              <a:t>PubMed</a:t>
            </a:r>
            <a:r>
              <a:rPr lang="sv-SE" dirty="0"/>
              <a:t> varje år.</a:t>
            </a:r>
            <a:r>
              <a:rPr lang="en-US" baseline="30000" dirty="0">
                <a:solidFill>
                  <a:schemeClr val="bg1">
                    <a:lumMod val="50000"/>
                  </a:schemeClr>
                </a:solidFill>
              </a:rPr>
              <a:t>1</a:t>
            </a:r>
            <a:endParaRPr lang="sv-SE" dirty="0"/>
          </a:p>
          <a:p>
            <a:r>
              <a:rPr lang="sv-SE" dirty="0"/>
              <a:t>Uppskattningsvis är 10–15% av bestående vetenskapligt värde.</a:t>
            </a:r>
            <a:r>
              <a:rPr lang="en-US" baseline="30000" dirty="0">
                <a:solidFill>
                  <a:schemeClr val="bg1">
                    <a:lumMod val="50000"/>
                  </a:schemeClr>
                </a:solidFill>
              </a:rPr>
              <a:t>2</a:t>
            </a:r>
          </a:p>
          <a:p>
            <a:endParaRPr lang="en-US" baseline="30000" dirty="0">
              <a:solidFill>
                <a:schemeClr val="bg1">
                  <a:lumMod val="50000"/>
                </a:schemeClr>
              </a:solidFill>
            </a:endParaRPr>
          </a:p>
          <a:p>
            <a:pPr marL="269875" indent="-269875">
              <a:spcBef>
                <a:spcPts val="0"/>
              </a:spcBef>
            </a:pPr>
            <a:r>
              <a:rPr lang="sv-SE" dirty="0"/>
              <a:t>Många känner säkert till en eller ett par studier</a:t>
            </a:r>
          </a:p>
          <a:p>
            <a:pPr marL="555625" lvl="1" indent="-269875">
              <a:spcBef>
                <a:spcPts val="0"/>
              </a:spcBef>
              <a:spcAft>
                <a:spcPts val="2400"/>
              </a:spcAft>
            </a:pPr>
            <a:r>
              <a:rPr lang="sv-SE" dirty="0"/>
              <a:t>Men känner man till alla studier på området? </a:t>
            </a:r>
          </a:p>
          <a:p>
            <a:pPr marL="0"/>
            <a:r>
              <a:rPr lang="sv-SE" b="1" dirty="0"/>
              <a:t>Sammantaget: </a:t>
            </a:r>
            <a:br>
              <a:rPr lang="sv-SE" b="1" dirty="0"/>
            </a:br>
            <a:r>
              <a:rPr lang="sv-SE" b="1" dirty="0"/>
              <a:t>Vad är egentligen bästa tillgängliga kunskap?</a:t>
            </a:r>
            <a:br>
              <a:rPr lang="sv-SE" b="1" dirty="0"/>
            </a:br>
            <a:endParaRPr lang="sv-SE" b="1" dirty="0"/>
          </a:p>
          <a:p>
            <a:pPr marL="0"/>
            <a:r>
              <a:rPr lang="en-US" sz="1400" baseline="30000" dirty="0">
                <a:solidFill>
                  <a:schemeClr val="bg1">
                    <a:lumMod val="50000"/>
                  </a:schemeClr>
                </a:solidFill>
              </a:rPr>
              <a:t>1 </a:t>
            </a:r>
            <a:r>
              <a:rPr lang="en-US" sz="1400" dirty="0">
                <a:solidFill>
                  <a:schemeClr val="bg1">
                    <a:lumMod val="50000"/>
                  </a:schemeClr>
                </a:solidFill>
              </a:rPr>
              <a:t>www.pubmed.gov</a:t>
            </a:r>
          </a:p>
          <a:p>
            <a:pPr marL="0"/>
            <a:r>
              <a:rPr lang="en-US" sz="1400" baseline="30000" dirty="0">
                <a:solidFill>
                  <a:schemeClr val="bg1">
                    <a:lumMod val="50000"/>
                  </a:schemeClr>
                </a:solidFill>
              </a:rPr>
              <a:t>2 </a:t>
            </a:r>
            <a:r>
              <a:rPr lang="en-US" sz="1400" dirty="0">
                <a:solidFill>
                  <a:schemeClr val="bg1">
                    <a:lumMod val="50000"/>
                  </a:schemeClr>
                </a:solidFill>
              </a:rPr>
              <a:t>Greenhalgh T. How to read a paper. 2nd ed. </a:t>
            </a:r>
            <a:br>
              <a:rPr lang="en-US" sz="1400" dirty="0">
                <a:solidFill>
                  <a:schemeClr val="bg1">
                    <a:lumMod val="50000"/>
                  </a:schemeClr>
                </a:solidFill>
              </a:rPr>
            </a:br>
            <a:r>
              <a:rPr lang="en-US" sz="1400" dirty="0">
                <a:solidFill>
                  <a:schemeClr val="bg1">
                    <a:lumMod val="50000"/>
                  </a:schemeClr>
                </a:solidFill>
              </a:rPr>
              <a:t>  London: BMJ Publishing Group; 2001. p 15.</a:t>
            </a:r>
            <a:endParaRPr lang="sv-SE" dirty="0"/>
          </a:p>
        </p:txBody>
      </p:sp>
    </p:spTree>
    <p:extLst>
      <p:ext uri="{BB962C8B-B14F-4D97-AF65-F5344CB8AC3E}">
        <p14:creationId xmlns:p14="http://schemas.microsoft.com/office/powerpoint/2010/main" val="321567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7DBBC-6643-4E8E-80FC-23CD903F8A35}"/>
              </a:ext>
            </a:extLst>
          </p:cNvPr>
          <p:cNvSpPr>
            <a:spLocks noGrp="1"/>
          </p:cNvSpPr>
          <p:nvPr>
            <p:ph type="title"/>
          </p:nvPr>
        </p:nvSpPr>
        <p:spPr/>
        <p:txBody>
          <a:bodyPr/>
          <a:lstStyle/>
          <a:p>
            <a:r>
              <a:rPr lang="en-AU" dirty="0" err="1"/>
              <a:t>Behovet</a:t>
            </a:r>
            <a:r>
              <a:rPr lang="en-AU" dirty="0"/>
              <a:t> av </a:t>
            </a:r>
            <a:r>
              <a:rPr lang="en-AU" dirty="0" err="1"/>
              <a:t>forskning</a:t>
            </a:r>
            <a:r>
              <a:rPr lang="en-AU" dirty="0"/>
              <a:t> om </a:t>
            </a:r>
            <a:r>
              <a:rPr lang="en-AU" dirty="0" err="1"/>
              <a:t>brukarinflytande</a:t>
            </a:r>
            <a:endParaRPr lang="en-AU" dirty="0"/>
          </a:p>
        </p:txBody>
      </p:sp>
      <p:sp>
        <p:nvSpPr>
          <p:cNvPr id="3" name="Platshållare för innehåll 2">
            <a:extLst>
              <a:ext uri="{FF2B5EF4-FFF2-40B4-BE49-F238E27FC236}">
                <a16:creationId xmlns:a16="http://schemas.microsoft.com/office/drawing/2014/main" id="{0E7108B6-401A-4F7C-B4FD-F4BA466C767C}"/>
              </a:ext>
            </a:extLst>
          </p:cNvPr>
          <p:cNvSpPr>
            <a:spLocks noGrp="1"/>
          </p:cNvSpPr>
          <p:nvPr>
            <p:ph idx="1"/>
          </p:nvPr>
        </p:nvSpPr>
        <p:spPr/>
        <p:txBody>
          <a:bodyPr/>
          <a:lstStyle/>
          <a:p>
            <a:r>
              <a:rPr lang="sv-SE" dirty="0"/>
              <a:t>Det är viktigt att utveckla och utvärdera metoder utifrån brukarnas behov och att organisera arbetet och arbetssätt i socialtjänsten utifrån ett brukarperspektiv. </a:t>
            </a:r>
          </a:p>
          <a:p>
            <a:pPr lvl="4"/>
            <a:endParaRPr lang="en-AU" dirty="0"/>
          </a:p>
        </p:txBody>
      </p:sp>
      <p:pic>
        <p:nvPicPr>
          <p:cNvPr id="5" name="Bildobjekt 4">
            <a:extLst>
              <a:ext uri="{FF2B5EF4-FFF2-40B4-BE49-F238E27FC236}">
                <a16:creationId xmlns:a16="http://schemas.microsoft.com/office/drawing/2014/main" id="{25BAA500-0483-4422-8D3A-7F60704FE531}"/>
              </a:ext>
            </a:extLst>
          </p:cNvPr>
          <p:cNvPicPr>
            <a:picLocks noChangeAspect="1"/>
          </p:cNvPicPr>
          <p:nvPr/>
        </p:nvPicPr>
        <p:blipFill>
          <a:blip r:embed="rId2"/>
          <a:stretch>
            <a:fillRect/>
          </a:stretch>
        </p:blipFill>
        <p:spPr>
          <a:xfrm>
            <a:off x="5159897" y="3212976"/>
            <a:ext cx="1660987" cy="2348880"/>
          </a:xfrm>
          <a:prstGeom prst="rect">
            <a:avLst/>
          </a:prstGeom>
        </p:spPr>
      </p:pic>
    </p:spTree>
    <p:extLst>
      <p:ext uri="{BB962C8B-B14F-4D97-AF65-F5344CB8AC3E}">
        <p14:creationId xmlns:p14="http://schemas.microsoft.com/office/powerpoint/2010/main" val="5776519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682187B8-16A5-4F6D-B98A-D0A1EA24D01F}"/>
              </a:ext>
            </a:extLst>
          </p:cNvPr>
          <p:cNvSpPr>
            <a:spLocks noGrp="1"/>
          </p:cNvSpPr>
          <p:nvPr>
            <p:ph type="title"/>
          </p:nvPr>
        </p:nvSpPr>
        <p:spPr/>
        <p:txBody>
          <a:bodyPr/>
          <a:lstStyle/>
          <a:p>
            <a:r>
              <a:rPr lang="sv-SE" sz="3200" dirty="0"/>
              <a:t>Nivåer i brukarinflytande</a:t>
            </a:r>
          </a:p>
        </p:txBody>
      </p:sp>
      <p:sp>
        <p:nvSpPr>
          <p:cNvPr id="5" name="Platshållare för innehåll 2">
            <a:extLst>
              <a:ext uri="{FF2B5EF4-FFF2-40B4-BE49-F238E27FC236}">
                <a16:creationId xmlns:a16="http://schemas.microsoft.com/office/drawing/2014/main" id="{69617C2B-B0F5-4E0E-ACDE-E3A4EC454E4E}"/>
              </a:ext>
            </a:extLst>
          </p:cNvPr>
          <p:cNvSpPr txBox="1">
            <a:spLocks/>
          </p:cNvSpPr>
          <p:nvPr/>
        </p:nvSpPr>
        <p:spPr>
          <a:xfrm>
            <a:off x="949911" y="1340768"/>
            <a:ext cx="8674481" cy="468052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2400" kern="1200">
                <a:solidFill>
                  <a:schemeClr val="tx1"/>
                </a:solidFill>
                <a:effectLst/>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fontAlgn="t"/>
            <a:r>
              <a:rPr lang="sv-SE" sz="3000" i="1" dirty="0">
                <a:solidFill>
                  <a:prstClr val="black"/>
                </a:solidFill>
              </a:rPr>
              <a:t>Passivt </a:t>
            </a:r>
          </a:p>
          <a:p>
            <a:pPr lvl="1" fontAlgn="t">
              <a:buFont typeface="Arial" pitchFamily="34" charset="0"/>
              <a:buChar char="•"/>
            </a:pPr>
            <a:r>
              <a:rPr lang="sv-SE" sz="3000" dirty="0">
                <a:solidFill>
                  <a:prstClr val="black"/>
                </a:solidFill>
              </a:rPr>
              <a:t> Brukare får information</a:t>
            </a:r>
          </a:p>
          <a:p>
            <a:pPr fontAlgn="t"/>
            <a:r>
              <a:rPr lang="sv-SE" sz="3000" i="1" dirty="0">
                <a:solidFill>
                  <a:prstClr val="black"/>
                </a:solidFill>
              </a:rPr>
              <a:t>Samråd</a:t>
            </a:r>
          </a:p>
          <a:p>
            <a:pPr lvl="1" fontAlgn="t">
              <a:buFont typeface="Arial" pitchFamily="34" charset="0"/>
              <a:buChar char="•"/>
            </a:pPr>
            <a:r>
              <a:rPr lang="sv-SE" sz="3000" dirty="0">
                <a:solidFill>
                  <a:prstClr val="black"/>
                </a:solidFill>
              </a:rPr>
              <a:t> Information och synpunkter hämtas in från brukare (enkät / remiss)</a:t>
            </a:r>
          </a:p>
          <a:p>
            <a:pPr fontAlgn="t"/>
            <a:r>
              <a:rPr lang="sv-SE" sz="3000" i="1" dirty="0">
                <a:solidFill>
                  <a:prstClr val="black"/>
                </a:solidFill>
              </a:rPr>
              <a:t>Medverkan/dialog/ samråd</a:t>
            </a:r>
          </a:p>
          <a:p>
            <a:pPr lvl="1" fontAlgn="t">
              <a:buFont typeface="Arial" pitchFamily="34" charset="0"/>
              <a:buChar char="•"/>
            </a:pPr>
            <a:r>
              <a:rPr lang="sv-SE" sz="3000" dirty="0">
                <a:solidFill>
                  <a:prstClr val="black"/>
                </a:solidFill>
              </a:rPr>
              <a:t> Brukare är aktivt involverade i processen</a:t>
            </a:r>
          </a:p>
          <a:p>
            <a:pPr fontAlgn="t"/>
            <a:r>
              <a:rPr lang="sv-SE" sz="3000" i="1" dirty="0">
                <a:solidFill>
                  <a:prstClr val="black"/>
                </a:solidFill>
              </a:rPr>
              <a:t>Partnerskap</a:t>
            </a:r>
          </a:p>
          <a:p>
            <a:pPr lvl="1" fontAlgn="t">
              <a:buFont typeface="Arial" pitchFamily="34" charset="0"/>
              <a:buChar char="•"/>
            </a:pPr>
            <a:r>
              <a:rPr lang="sv-SE" sz="3000" dirty="0">
                <a:solidFill>
                  <a:prstClr val="black"/>
                </a:solidFill>
              </a:rPr>
              <a:t> Brukare och SBU/forskare arbetar tillsammans </a:t>
            </a:r>
          </a:p>
          <a:p>
            <a:pPr marL="74612" fontAlgn="t"/>
            <a:endParaRPr lang="sv-SE" sz="3600" dirty="0">
              <a:solidFill>
                <a:prstClr val="black"/>
              </a:solidFill>
            </a:endParaRPr>
          </a:p>
        </p:txBody>
      </p:sp>
    </p:spTree>
    <p:extLst>
      <p:ext uri="{BB962C8B-B14F-4D97-AF65-F5344CB8AC3E}">
        <p14:creationId xmlns:p14="http://schemas.microsoft.com/office/powerpoint/2010/main" val="40344957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Patient- och brukarmedverkan inom SBU</a:t>
            </a:r>
            <a:endParaRPr lang="sv-SE" sz="2400" dirty="0"/>
          </a:p>
        </p:txBody>
      </p:sp>
      <p:sp>
        <p:nvSpPr>
          <p:cNvPr id="3" name="Platshållare för innehåll 2"/>
          <p:cNvSpPr>
            <a:spLocks noGrp="1"/>
          </p:cNvSpPr>
          <p:nvPr>
            <p:ph idx="1"/>
          </p:nvPr>
        </p:nvSpPr>
        <p:spPr/>
        <p:txBody>
          <a:bodyPr>
            <a:normAutofit fontScale="92500" lnSpcReduction="20000"/>
          </a:bodyPr>
          <a:lstStyle/>
          <a:p>
            <a:r>
              <a:rPr lang="sv-SE" dirty="0"/>
              <a:t>Samverkar med brukar- och anhörigorganisationer på flera sätt i projekten</a:t>
            </a:r>
          </a:p>
          <a:p>
            <a:pPr lvl="1"/>
            <a:r>
              <a:rPr lang="sv-SE" dirty="0"/>
              <a:t>Prioriterar</a:t>
            </a:r>
          </a:p>
          <a:p>
            <a:pPr lvl="1"/>
            <a:r>
              <a:rPr lang="sv-SE" dirty="0"/>
              <a:t>Formulerar forskningsfrågan</a:t>
            </a:r>
          </a:p>
          <a:p>
            <a:pPr lvl="1"/>
            <a:r>
              <a:rPr lang="sv-SE" dirty="0"/>
              <a:t>Planera projektet</a:t>
            </a:r>
          </a:p>
          <a:p>
            <a:pPr lvl="1"/>
            <a:r>
              <a:rPr lang="sv-SE" dirty="0"/>
              <a:t>Delta i projektarbetet  (flera nivåer)</a:t>
            </a:r>
          </a:p>
          <a:p>
            <a:pPr lvl="1"/>
            <a:r>
              <a:rPr lang="sv-SE" dirty="0"/>
              <a:t>Sprida kunskap </a:t>
            </a:r>
          </a:p>
          <a:p>
            <a:pPr lvl="1"/>
            <a:r>
              <a:rPr lang="sv-SE" dirty="0"/>
              <a:t>Driva implementering</a:t>
            </a:r>
          </a:p>
          <a:p>
            <a:r>
              <a:rPr lang="sv-SE" dirty="0"/>
              <a:t>Representant för paraplyorganisation med i SBU:s nämnd</a:t>
            </a:r>
          </a:p>
          <a:p>
            <a:r>
              <a:rPr lang="sv-SE" dirty="0"/>
              <a:t>Arbetsgruppen om myndighetsgemensam brukarsamverkan under Rådet för styrning med kunskap.</a:t>
            </a:r>
          </a:p>
          <a:p>
            <a:endParaRPr lang="sv-SE" dirty="0"/>
          </a:p>
        </p:txBody>
      </p:sp>
    </p:spTree>
    <p:extLst>
      <p:ext uri="{BB962C8B-B14F-4D97-AF65-F5344CB8AC3E}">
        <p14:creationId xmlns:p14="http://schemas.microsoft.com/office/powerpoint/2010/main" val="23959297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4531A47-158C-44A8-95E4-63AF60FFA4D6}"/>
              </a:ext>
            </a:extLst>
          </p:cNvPr>
          <p:cNvPicPr>
            <a:picLocks noChangeAspect="1"/>
          </p:cNvPicPr>
          <p:nvPr/>
        </p:nvPicPr>
        <p:blipFill>
          <a:blip r:embed="rId2"/>
          <a:stretch>
            <a:fillRect/>
          </a:stretch>
        </p:blipFill>
        <p:spPr>
          <a:xfrm>
            <a:off x="1343472" y="-171400"/>
            <a:ext cx="9363682" cy="6552728"/>
          </a:xfrm>
          <a:prstGeom prst="rect">
            <a:avLst/>
          </a:prstGeom>
        </p:spPr>
      </p:pic>
    </p:spTree>
    <p:extLst>
      <p:ext uri="{BB962C8B-B14F-4D97-AF65-F5344CB8AC3E}">
        <p14:creationId xmlns:p14="http://schemas.microsoft.com/office/powerpoint/2010/main" val="3830788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2567608" y="-315416"/>
            <a:ext cx="7718104" cy="7640506"/>
            <a:chOff x="930" y="0"/>
            <a:chExt cx="4078" cy="4037"/>
          </a:xfrm>
        </p:grpSpPr>
        <p:sp>
          <p:nvSpPr>
            <p:cNvPr id="5" name="AutoShape 3"/>
            <p:cNvSpPr>
              <a:spLocks noChangeAspect="1" noChangeArrowheads="1" noTextEdit="1"/>
            </p:cNvSpPr>
            <p:nvPr/>
          </p:nvSpPr>
          <p:spPr bwMode="auto">
            <a:xfrm>
              <a:off x="930" y="0"/>
              <a:ext cx="4071" cy="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72" t="5836" r="-172" b="21720"/>
            <a:stretch/>
          </p:blipFill>
          <p:spPr bwMode="auto">
            <a:xfrm>
              <a:off x="930" y="228"/>
              <a:ext cx="4078" cy="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ruta 1"/>
          <p:cNvSpPr txBox="1"/>
          <p:nvPr/>
        </p:nvSpPr>
        <p:spPr>
          <a:xfrm>
            <a:off x="1703512" y="5699395"/>
            <a:ext cx="7560840" cy="584775"/>
          </a:xfrm>
          <a:prstGeom prst="rect">
            <a:avLst/>
          </a:prstGeom>
          <a:noFill/>
        </p:spPr>
        <p:txBody>
          <a:bodyPr wrap="square" rtlCol="0">
            <a:spAutoFit/>
          </a:bodyPr>
          <a:lstStyle/>
          <a:p>
            <a:r>
              <a:rPr lang="sv-SE" sz="1600" dirty="0"/>
              <a:t>Bättre behandling, SBU </a:t>
            </a:r>
          </a:p>
          <a:p>
            <a:r>
              <a:rPr lang="sv-SE" sz="1600" dirty="0"/>
              <a:t>Behov av praktiknära forskning och vetenskaplig utvärdering inom viktiga områden, SBU </a:t>
            </a:r>
          </a:p>
        </p:txBody>
      </p:sp>
      <p:sp>
        <p:nvSpPr>
          <p:cNvPr id="3" name="Ellips 2">
            <a:extLst>
              <a:ext uri="{FF2B5EF4-FFF2-40B4-BE49-F238E27FC236}">
                <a16:creationId xmlns:a16="http://schemas.microsoft.com/office/drawing/2014/main" id="{EDC684F6-2780-44E5-B9B5-D761832F34F4}"/>
              </a:ext>
            </a:extLst>
          </p:cNvPr>
          <p:cNvSpPr/>
          <p:nvPr/>
        </p:nvSpPr>
        <p:spPr>
          <a:xfrm>
            <a:off x="2783632" y="1772816"/>
            <a:ext cx="1512168" cy="792088"/>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solidFill>
                <a:schemeClr val="tx1"/>
              </a:solidFill>
            </a:endParaRPr>
          </a:p>
        </p:txBody>
      </p:sp>
      <p:sp>
        <p:nvSpPr>
          <p:cNvPr id="7" name="Ellips 6">
            <a:extLst>
              <a:ext uri="{FF2B5EF4-FFF2-40B4-BE49-F238E27FC236}">
                <a16:creationId xmlns:a16="http://schemas.microsoft.com/office/drawing/2014/main" id="{8C46C5F6-4406-4B03-A807-BC0D2831C86B}"/>
              </a:ext>
            </a:extLst>
          </p:cNvPr>
          <p:cNvSpPr/>
          <p:nvPr/>
        </p:nvSpPr>
        <p:spPr>
          <a:xfrm>
            <a:off x="2783632" y="2445676"/>
            <a:ext cx="1512168" cy="792088"/>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solidFill>
                <a:schemeClr val="tx1"/>
              </a:solidFill>
            </a:endParaRPr>
          </a:p>
        </p:txBody>
      </p:sp>
      <p:sp>
        <p:nvSpPr>
          <p:cNvPr id="8" name="Ellips 7">
            <a:extLst>
              <a:ext uri="{FF2B5EF4-FFF2-40B4-BE49-F238E27FC236}">
                <a16:creationId xmlns:a16="http://schemas.microsoft.com/office/drawing/2014/main" id="{CFECA4DC-4AE3-40A8-A8A5-494A78326F91}"/>
              </a:ext>
            </a:extLst>
          </p:cNvPr>
          <p:cNvSpPr/>
          <p:nvPr/>
        </p:nvSpPr>
        <p:spPr>
          <a:xfrm>
            <a:off x="2763384" y="3068961"/>
            <a:ext cx="1512168" cy="122413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solidFill>
                <a:schemeClr val="tx1"/>
              </a:solidFill>
            </a:endParaRPr>
          </a:p>
        </p:txBody>
      </p:sp>
    </p:spTree>
    <p:extLst>
      <p:ext uri="{BB962C8B-B14F-4D97-AF65-F5344CB8AC3E}">
        <p14:creationId xmlns:p14="http://schemas.microsoft.com/office/powerpoint/2010/main" val="4378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F125F6A2-F562-4D79-AEE7-05AA1910C844}"/>
              </a:ext>
            </a:extLst>
          </p:cNvPr>
          <p:cNvSpPr txBox="1">
            <a:spLocks/>
          </p:cNvSpPr>
          <p:nvPr/>
        </p:nvSpPr>
        <p:spPr>
          <a:xfrm>
            <a:off x="745724" y="313247"/>
            <a:ext cx="8805844" cy="108000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200" b="1" kern="1200">
                <a:solidFill>
                  <a:srgbClr val="005CAA"/>
                </a:solidFill>
                <a:effectLst/>
                <a:latin typeface="+mj-lt"/>
                <a:ea typeface="+mj-ea"/>
                <a:cs typeface="+mj-cs"/>
              </a:defRPr>
            </a:lvl1pPr>
          </a:lstStyle>
          <a:p>
            <a:endParaRPr lang="sv-SE" dirty="0"/>
          </a:p>
        </p:txBody>
      </p:sp>
      <p:sp>
        <p:nvSpPr>
          <p:cNvPr id="4" name="Platshållare för innehåll 2">
            <a:extLst>
              <a:ext uri="{FF2B5EF4-FFF2-40B4-BE49-F238E27FC236}">
                <a16:creationId xmlns:a16="http://schemas.microsoft.com/office/drawing/2014/main" id="{EBE9D4BF-6C6A-45E8-B2CD-0C9C4B20BA06}"/>
              </a:ext>
            </a:extLst>
          </p:cNvPr>
          <p:cNvSpPr txBox="1">
            <a:spLocks/>
          </p:cNvSpPr>
          <p:nvPr/>
        </p:nvSpPr>
        <p:spPr>
          <a:xfrm>
            <a:off x="968502" y="1091953"/>
            <a:ext cx="9471638" cy="529967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628650" indent="-268288"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04863" indent="-176213"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990600" indent="-18573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1166813" indent="-176213" algn="l" defTabSz="914400" rtl="0" eaLnBrk="1" latinLnBrk="0" hangingPunct="1">
              <a:spcBef>
                <a:spcPct val="20000"/>
              </a:spcBef>
              <a:buFont typeface="Arial"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lvl="1" indent="-207963">
              <a:buFont typeface="Arial" pitchFamily="34" charset="0"/>
              <a:buChar char="•"/>
            </a:pPr>
            <a:endParaRPr lang="sv-SE" sz="2200" dirty="0"/>
          </a:p>
        </p:txBody>
      </p:sp>
      <p:sp>
        <p:nvSpPr>
          <p:cNvPr id="2" name="Rubrik 1">
            <a:extLst>
              <a:ext uri="{FF2B5EF4-FFF2-40B4-BE49-F238E27FC236}">
                <a16:creationId xmlns:a16="http://schemas.microsoft.com/office/drawing/2014/main" id="{42B706F5-B94C-4919-8C9A-06673791BA0B}"/>
              </a:ext>
            </a:extLst>
          </p:cNvPr>
          <p:cNvSpPr>
            <a:spLocks noGrp="1"/>
          </p:cNvSpPr>
          <p:nvPr>
            <p:ph type="title"/>
          </p:nvPr>
        </p:nvSpPr>
        <p:spPr/>
        <p:txBody>
          <a:bodyPr>
            <a:normAutofit fontScale="90000"/>
          </a:bodyPr>
          <a:lstStyle/>
          <a:p>
            <a:r>
              <a:rPr lang="sv-SE" dirty="0"/>
              <a:t>Varför forskningsslöseri?- </a:t>
            </a:r>
            <a:r>
              <a:rPr lang="sv-SE" dirty="0">
                <a:solidFill>
                  <a:srgbClr val="0070C0"/>
                </a:solidFill>
              </a:rPr>
              <a:t>Är frågan relevant för patienter/ klienter och behandlande personal?</a:t>
            </a:r>
            <a:br>
              <a:rPr lang="sv-SE" dirty="0">
                <a:solidFill>
                  <a:srgbClr val="FF0000"/>
                </a:solidFill>
              </a:rPr>
            </a:br>
            <a:endParaRPr lang="sv-SE" dirty="0"/>
          </a:p>
        </p:txBody>
      </p:sp>
      <p:sp>
        <p:nvSpPr>
          <p:cNvPr id="6" name="Platshållare för innehåll 5">
            <a:extLst>
              <a:ext uri="{FF2B5EF4-FFF2-40B4-BE49-F238E27FC236}">
                <a16:creationId xmlns:a16="http://schemas.microsoft.com/office/drawing/2014/main" id="{C825D043-E242-4534-A493-AD74590D095E}"/>
              </a:ext>
            </a:extLst>
          </p:cNvPr>
          <p:cNvSpPr>
            <a:spLocks noGrp="1"/>
          </p:cNvSpPr>
          <p:nvPr>
            <p:ph idx="1"/>
          </p:nvPr>
        </p:nvSpPr>
        <p:spPr>
          <a:xfrm>
            <a:off x="517712" y="1589126"/>
            <a:ext cx="10836088" cy="4176922"/>
          </a:xfrm>
        </p:spPr>
        <p:txBody>
          <a:bodyPr>
            <a:normAutofit/>
          </a:bodyPr>
          <a:lstStyle/>
          <a:p>
            <a:pPr marL="742950" lvl="1" indent="-207963"/>
            <a:r>
              <a:rPr lang="sv-SE" sz="2600" dirty="0"/>
              <a:t>Forskning utförs på frågeställningar som inte prioriteras av de som berörs av den.</a:t>
            </a:r>
          </a:p>
          <a:p>
            <a:pPr marL="742950" lvl="1" indent="-207963"/>
            <a:r>
              <a:rPr lang="sv-SE" sz="2600" dirty="0"/>
              <a:t>Forskningen fokuserar inte på de utfall som har störst betydelse för patienter/klienter och vårdpersonal.</a:t>
            </a:r>
          </a:p>
          <a:p>
            <a:pPr marL="742950" lvl="1" indent="-207963"/>
            <a:r>
              <a:rPr lang="sv-SE" sz="2600" dirty="0"/>
              <a:t>Forskningsagendan sätts utan inflytande från brukare, behandlande personal och närstående.</a:t>
            </a:r>
            <a:endParaRPr lang="sv-SE" sz="3000" dirty="0"/>
          </a:p>
          <a:p>
            <a:pPr marL="742950" lvl="1" indent="-207963"/>
            <a:r>
              <a:rPr lang="sv-SE" sz="2600" dirty="0"/>
              <a:t>Forskningen utförs inte på den mest relevanta populationen/ exkluderar relevant population</a:t>
            </a:r>
          </a:p>
          <a:p>
            <a:pPr marL="742950" lvl="1" indent="-207963"/>
            <a:endParaRPr lang="sv-SE" sz="2600" dirty="0"/>
          </a:p>
          <a:p>
            <a:endParaRPr lang="sv-SE" dirty="0"/>
          </a:p>
        </p:txBody>
      </p:sp>
      <p:sp>
        <p:nvSpPr>
          <p:cNvPr id="7" name="textruta 6">
            <a:extLst>
              <a:ext uri="{FF2B5EF4-FFF2-40B4-BE49-F238E27FC236}">
                <a16:creationId xmlns:a16="http://schemas.microsoft.com/office/drawing/2014/main" id="{68A155C0-8BDC-4D30-8270-FB9C0CECE079}"/>
              </a:ext>
            </a:extLst>
          </p:cNvPr>
          <p:cNvSpPr txBox="1"/>
          <p:nvPr/>
        </p:nvSpPr>
        <p:spPr>
          <a:xfrm>
            <a:off x="968502" y="5343253"/>
            <a:ext cx="9921240" cy="800219"/>
          </a:xfrm>
          <a:prstGeom prst="rect">
            <a:avLst/>
          </a:prstGeom>
          <a:noFill/>
        </p:spPr>
        <p:txBody>
          <a:bodyPr wrap="square" rtlCol="0">
            <a:spAutoFit/>
          </a:bodyPr>
          <a:lstStyle/>
          <a:p>
            <a:pPr marL="285750" indent="-285750">
              <a:buFont typeface="Wingdings" panose="05000000000000000000" pitchFamily="2" charset="2"/>
              <a:buChar char="Ø"/>
            </a:pPr>
            <a:r>
              <a:rPr lang="sv-SE" sz="2800" dirty="0">
                <a:solidFill>
                  <a:srgbClr val="0070C0"/>
                </a:solidFill>
              </a:rPr>
              <a:t>Kravet på brukarmedverkan ökar, nationellt och internationellt</a:t>
            </a:r>
            <a:endParaRPr lang="sv-SE" sz="2400" dirty="0">
              <a:solidFill>
                <a:srgbClr val="0070C0"/>
              </a:solidFill>
            </a:endParaRPr>
          </a:p>
          <a:p>
            <a:endParaRPr lang="sv-SE" dirty="0"/>
          </a:p>
        </p:txBody>
      </p:sp>
    </p:spTree>
    <p:extLst>
      <p:ext uri="{BB962C8B-B14F-4D97-AF65-F5344CB8AC3E}">
        <p14:creationId xmlns:p14="http://schemas.microsoft.com/office/powerpoint/2010/main" val="34734122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tema">
  <a:themeElements>
    <a:clrScheme name="SBU2020">
      <a:dk1>
        <a:srgbClr val="000000"/>
      </a:dk1>
      <a:lt1>
        <a:sysClr val="window" lastClr="FFFFFF"/>
      </a:lt1>
      <a:dk2>
        <a:srgbClr val="000000"/>
      </a:dk2>
      <a:lt2>
        <a:srgbClr val="FFFFFF"/>
      </a:lt2>
      <a:accent1>
        <a:srgbClr val="005CA9"/>
      </a:accent1>
      <a:accent2>
        <a:srgbClr val="F39200"/>
      </a:accent2>
      <a:accent3>
        <a:srgbClr val="952A86"/>
      </a:accent3>
      <a:accent4>
        <a:srgbClr val="54AA47"/>
      </a:accent4>
      <a:accent5>
        <a:srgbClr val="FFDD00"/>
      </a:accent5>
      <a:accent6>
        <a:srgbClr val="69ACDF"/>
      </a:accent6>
      <a:hlink>
        <a:srgbClr val="005CA9"/>
      </a:hlink>
      <a:folHlink>
        <a:srgbClr val="952A86"/>
      </a:folHlink>
    </a:clrScheme>
    <a:fontScheme name="SBU2020">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U_PPT-mall.potx" id="{8F7CC17E-D826-41BE-B0B8-C822C14289B7}" vid="{9EF336DE-4EC0-49B0-9D0D-3F883567789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SBU_PPT-mall</Template>
  <TotalTime>19</TotalTime>
  <Words>900</Words>
  <Application>Microsoft Office PowerPoint</Application>
  <PresentationFormat>Bredbild</PresentationFormat>
  <Paragraphs>90</Paragraphs>
  <Slides>16</Slides>
  <Notes>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16</vt:i4>
      </vt:variant>
    </vt:vector>
  </HeadingPairs>
  <TitlesOfParts>
    <vt:vector size="22" baseType="lpstr">
      <vt:lpstr>Arial</vt:lpstr>
      <vt:lpstr>Calibri</vt:lpstr>
      <vt:lpstr>Calibri Light</vt:lpstr>
      <vt:lpstr>Wingdings</vt:lpstr>
      <vt:lpstr>Wingdings 3</vt:lpstr>
      <vt:lpstr>Office-tema</vt:lpstr>
      <vt:lpstr>SBU och Brukarmedverkan</vt:lpstr>
      <vt:lpstr>Om SBU</vt:lpstr>
      <vt:lpstr>Varför behövs systematiska utvärderingar (SBU)?</vt:lpstr>
      <vt:lpstr>Behovet av forskning om brukarinflytande</vt:lpstr>
      <vt:lpstr>Nivåer i brukarinflytande</vt:lpstr>
      <vt:lpstr>Patient- och brukarmedverkan inom SBU</vt:lpstr>
      <vt:lpstr>PowerPoint-presentation</vt:lpstr>
      <vt:lpstr>PowerPoint-presentation</vt:lpstr>
      <vt:lpstr>Varför forskningsslöseri?- Är frågan relevant för patienter/ klienter och behandlande personal? </vt:lpstr>
      <vt:lpstr>Forskning om effekterna av behandlingar förbiser ofta det gemensamma intresset för patienter, vårdgivare och kliniker.   </vt:lpstr>
      <vt:lpstr>PowerPoint-presentation</vt:lpstr>
      <vt:lpstr>PowerPoint-presentation</vt:lpstr>
      <vt:lpstr>Vilka kunskapsluckor/forskningsfrågor är viktigast att fylla enligt brukare?   </vt:lpstr>
      <vt:lpstr>Om du vill veta mer</vt:lpstr>
      <vt:lpstr>PowerPoint-presentation</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SBU och Brukarmedverkan</dc:title>
  <dc:subject>SBU</dc:subject>
  <dc:creator>Christel Hellberg</dc:creator>
  <cp:lastModifiedBy>Christel Hellberg</cp:lastModifiedBy>
  <cp:revision>5</cp:revision>
  <dcterms:created xsi:type="dcterms:W3CDTF">2020-11-26T14:18:50Z</dcterms:created>
  <dcterms:modified xsi:type="dcterms:W3CDTF">2020-11-26T14:38:05Z</dcterms:modified>
</cp:coreProperties>
</file>