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71" r:id="rId3"/>
    <p:sldId id="285" r:id="rId4"/>
    <p:sldId id="287" r:id="rId5"/>
    <p:sldId id="286" r:id="rId6"/>
    <p:sldId id="284" r:id="rId7"/>
    <p:sldId id="259" r:id="rId8"/>
    <p:sldId id="281" r:id="rId9"/>
    <p:sldId id="283" r:id="rId10"/>
    <p:sldId id="288" r:id="rId11"/>
    <p:sldId id="289" r:id="rId12"/>
    <p:sldId id="258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5"/>
    <p:restoredTop sz="94674"/>
  </p:normalViewPr>
  <p:slideViewPr>
    <p:cSldViewPr snapToGrid="0" snapToObjects="1">
      <p:cViewPr varScale="1">
        <p:scale>
          <a:sx n="63" d="100"/>
          <a:sy n="63" d="100"/>
        </p:scale>
        <p:origin x="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F6BBE-6F64-4F0D-B092-69F55A3E315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F644A1F-FC4A-4452-98A0-70207BB83981}">
      <dgm:prSet phldrT="[Text]" custT="1"/>
      <dgm:spPr>
        <a:xfrm>
          <a:off x="3243971" y="22576"/>
          <a:ext cx="768297" cy="768297"/>
        </a:xfrm>
        <a:noFill/>
        <a:ln>
          <a:noFill/>
        </a:ln>
        <a:effectLst/>
      </dgm:spPr>
      <dgm:t>
        <a:bodyPr/>
        <a:lstStyle/>
        <a:p>
          <a:pPr algn="ctr">
            <a:buFont typeface="Cambria"/>
            <a:buAutoNum type="arabicPeriod"/>
          </a:pPr>
          <a:r>
            <a:rPr lang="sv-SE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Certifiering av brukarinflytande med fokus på samverkan </a:t>
          </a:r>
        </a:p>
      </dgm:t>
    </dgm:pt>
    <dgm:pt modelId="{80CB8925-4415-4629-BA72-959FBFC78A8E}" type="parTrans" cxnId="{030432FA-A122-403F-90D0-6619640630AE}">
      <dgm:prSet/>
      <dgm:spPr/>
      <dgm:t>
        <a:bodyPr/>
        <a:lstStyle/>
        <a:p>
          <a:pPr algn="ctr"/>
          <a:endParaRPr lang="sv-SE"/>
        </a:p>
      </dgm:t>
    </dgm:pt>
    <dgm:pt modelId="{3D9FF57A-7B31-42C1-BC5D-472BA0AE9412}" type="sibTrans" cxnId="{030432FA-A122-403F-90D0-6619640630AE}">
      <dgm:prSet/>
      <dgm:spPr>
        <a:xfrm>
          <a:off x="1435600" y="222"/>
          <a:ext cx="2881899" cy="288189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endParaRPr lang="sv-SE"/>
        </a:p>
      </dgm:t>
    </dgm:pt>
    <dgm:pt modelId="{0C169CAC-361A-49AF-AFC6-5F549CDEEBB0}">
      <dgm:prSet phldrT="[Text]" custT="1"/>
      <dgm:spPr>
        <a:xfrm>
          <a:off x="3708466" y="1452146"/>
          <a:ext cx="768297" cy="768297"/>
        </a:xfrm>
        <a:noFill/>
        <a:ln>
          <a:noFill/>
        </a:ln>
        <a:effectLst/>
      </dgm:spPr>
      <dgm:t>
        <a:bodyPr/>
        <a:lstStyle/>
        <a:p>
          <a:pPr algn="ctr"/>
          <a:r>
            <a:rPr lang="sv-SE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Efter 1 år extern brukarrevision &gt; förslag på åtgärder </a:t>
          </a:r>
        </a:p>
      </dgm:t>
    </dgm:pt>
    <dgm:pt modelId="{CB55EDB5-C292-4AC4-8D94-72928BE27C89}" type="parTrans" cxnId="{7825A6DD-FD14-4579-B64E-92A61917BC7E}">
      <dgm:prSet/>
      <dgm:spPr/>
      <dgm:t>
        <a:bodyPr/>
        <a:lstStyle/>
        <a:p>
          <a:pPr algn="ctr"/>
          <a:endParaRPr lang="sv-SE"/>
        </a:p>
      </dgm:t>
    </dgm:pt>
    <dgm:pt modelId="{16223107-D106-4EC8-AB3E-1A410E356E6F}" type="sibTrans" cxnId="{7825A6DD-FD14-4579-B64E-92A61917BC7E}">
      <dgm:prSet/>
      <dgm:spPr>
        <a:xfrm>
          <a:off x="1435600" y="222"/>
          <a:ext cx="2881899" cy="288189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endParaRPr lang="sv-SE"/>
        </a:p>
      </dgm:t>
    </dgm:pt>
    <dgm:pt modelId="{E645CC20-8F77-4AFD-B74D-B22B8E482E6D}">
      <dgm:prSet phldrT="[Text]" custT="1"/>
      <dgm:spPr>
        <a:xfrm>
          <a:off x="2492401" y="2335670"/>
          <a:ext cx="768297" cy="768297"/>
        </a:xfrm>
        <a:noFill/>
        <a:ln>
          <a:noFill/>
        </a:ln>
        <a:effectLst/>
      </dgm:spPr>
      <dgm:t>
        <a:bodyPr/>
        <a:lstStyle/>
        <a:p>
          <a:pPr algn="ctr">
            <a:buFont typeface="Cambria"/>
            <a:buAutoNum type="arabicPeriod"/>
          </a:pPr>
          <a:r>
            <a:rPr lang="sv-SE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Prioritering i  revisionen</a:t>
          </a:r>
        </a:p>
        <a:p>
          <a:pPr algn="ctr">
            <a:buFont typeface="Cambria"/>
            <a:buAutoNum type="arabicPeriod"/>
          </a:pPr>
          <a:r>
            <a:rPr lang="sv-SE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- uppdaterad handlingsplan </a:t>
          </a:r>
        </a:p>
      </dgm:t>
    </dgm:pt>
    <dgm:pt modelId="{9FF1A394-7514-47B0-9808-B016AB5464EB}" type="parTrans" cxnId="{3D587C9A-59D5-4B23-9E34-0EED351FA840}">
      <dgm:prSet/>
      <dgm:spPr/>
      <dgm:t>
        <a:bodyPr/>
        <a:lstStyle/>
        <a:p>
          <a:pPr algn="ctr"/>
          <a:endParaRPr lang="sv-SE"/>
        </a:p>
      </dgm:t>
    </dgm:pt>
    <dgm:pt modelId="{3182E71F-5122-4B1C-9380-109BDC457A1E}" type="sibTrans" cxnId="{3D587C9A-59D5-4B23-9E34-0EED351FA840}">
      <dgm:prSet/>
      <dgm:spPr>
        <a:xfrm>
          <a:off x="1504671" y="24169"/>
          <a:ext cx="2881899" cy="288189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endParaRPr lang="sv-SE"/>
        </a:p>
      </dgm:t>
    </dgm:pt>
    <dgm:pt modelId="{88F18446-61FD-45A4-8B1A-246E04F958CB}">
      <dgm:prSet custT="1"/>
      <dgm:spPr>
        <a:xfrm rot="10800000" flipH="1" flipV="1">
          <a:off x="1352559" y="1581148"/>
          <a:ext cx="711112" cy="491241"/>
        </a:xfrm>
        <a:noFill/>
        <a:ln>
          <a:noFill/>
        </a:ln>
        <a:effectLst/>
      </dgm:spPr>
      <dgm:t>
        <a:bodyPr/>
        <a:lstStyle/>
        <a:p>
          <a:pPr algn="ctr"/>
          <a:r>
            <a:rPr lang="sv-SE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Reflektion och implementering  </a:t>
          </a:r>
        </a:p>
      </dgm:t>
    </dgm:pt>
    <dgm:pt modelId="{C0A04B50-8903-46EB-ABFF-64CA6B5D86EC}" type="parTrans" cxnId="{AA770277-0615-4731-B02E-A0E9740BE5BF}">
      <dgm:prSet/>
      <dgm:spPr/>
      <dgm:t>
        <a:bodyPr/>
        <a:lstStyle/>
        <a:p>
          <a:pPr algn="ctr"/>
          <a:endParaRPr lang="sv-SE"/>
        </a:p>
      </dgm:t>
    </dgm:pt>
    <dgm:pt modelId="{2E8CB5CF-5D58-4334-939D-9FC07AD3E814}" type="sibTrans" cxnId="{AA770277-0615-4731-B02E-A0E9740BE5BF}">
      <dgm:prSet/>
      <dgm:spPr>
        <a:xfrm>
          <a:off x="1472704" y="-80066"/>
          <a:ext cx="2881899" cy="288189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endParaRPr lang="sv-SE"/>
        </a:p>
      </dgm:t>
    </dgm:pt>
    <dgm:pt modelId="{48DDE322-4FFB-4A6B-884D-D0C7C3DB6257}">
      <dgm:prSet custT="1"/>
      <dgm:spPr>
        <a:xfrm>
          <a:off x="1731305" y="22571"/>
          <a:ext cx="768297" cy="768297"/>
        </a:xfrm>
        <a:noFill/>
        <a:ln>
          <a:noFill/>
        </a:ln>
        <a:effectLst/>
      </dgm:spPr>
      <dgm:t>
        <a:bodyPr/>
        <a:lstStyle/>
        <a:p>
          <a:pPr algn="ctr"/>
          <a:r>
            <a:rPr lang="sv-SE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Efter 2 år förnyad certifiering &gt; ny handlingsplan </a:t>
          </a:r>
        </a:p>
      </dgm:t>
    </dgm:pt>
    <dgm:pt modelId="{D3ED0B0B-A595-477C-8F36-624764147F0A}" type="parTrans" cxnId="{31BA472F-5461-4BD6-BDE7-EE4DD4FBF6B0}">
      <dgm:prSet/>
      <dgm:spPr/>
      <dgm:t>
        <a:bodyPr/>
        <a:lstStyle/>
        <a:p>
          <a:pPr algn="ctr"/>
          <a:endParaRPr lang="sv-SE"/>
        </a:p>
      </dgm:t>
    </dgm:pt>
    <dgm:pt modelId="{A0F06ED4-7954-4581-8D38-ADDE26AD8378}" type="sibTrans" cxnId="{31BA472F-5461-4BD6-BDE7-EE4DD4FBF6B0}">
      <dgm:prSet/>
      <dgm:spPr>
        <a:xfrm>
          <a:off x="1425926" y="-2721"/>
          <a:ext cx="2881899" cy="288189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endParaRPr lang="sv-SE"/>
        </a:p>
      </dgm:t>
    </dgm:pt>
    <dgm:pt modelId="{457D55C6-BAE3-4046-A818-F6AA37D46B27}" type="pres">
      <dgm:prSet presAssocID="{490F6BBE-6F64-4F0D-B092-69F55A3E315E}" presName="cycle" presStyleCnt="0">
        <dgm:presLayoutVars>
          <dgm:dir/>
          <dgm:resizeHandles val="exact"/>
        </dgm:presLayoutVars>
      </dgm:prSet>
      <dgm:spPr/>
    </dgm:pt>
    <dgm:pt modelId="{9F9BE1B2-D3B2-4560-9C60-327ABB88BA63}" type="pres">
      <dgm:prSet presAssocID="{5F644A1F-FC4A-4452-98A0-70207BB83981}" presName="dummy" presStyleCnt="0"/>
      <dgm:spPr/>
    </dgm:pt>
    <dgm:pt modelId="{04678E33-798C-4FB2-A5E5-CF4D207F4D73}" type="pres">
      <dgm:prSet presAssocID="{5F644A1F-FC4A-4452-98A0-70207BB83981}" presName="node" presStyleLbl="revTx" presStyleIdx="0" presStyleCnt="5">
        <dgm:presLayoutVars>
          <dgm:bulletEnabled val="1"/>
        </dgm:presLayoutVars>
      </dgm:prSet>
      <dgm:spPr>
        <a:prstGeom prst="rect">
          <a:avLst/>
        </a:prstGeom>
      </dgm:spPr>
    </dgm:pt>
    <dgm:pt modelId="{78C2C54E-C884-4B72-A64C-34EE440630CB}" type="pres">
      <dgm:prSet presAssocID="{3D9FF57A-7B31-42C1-BC5D-472BA0AE9412}" presName="sibTrans" presStyleLbl="node1" presStyleIdx="0" presStyleCnt="5"/>
      <dgm:spPr>
        <a:prstGeom prst="circularArrow">
          <a:avLst>
            <a:gd name="adj1" fmla="val 5199"/>
            <a:gd name="adj2" fmla="val 335798"/>
            <a:gd name="adj3" fmla="val 21293709"/>
            <a:gd name="adj4" fmla="val 19765829"/>
            <a:gd name="adj5" fmla="val 6065"/>
          </a:avLst>
        </a:prstGeom>
      </dgm:spPr>
    </dgm:pt>
    <dgm:pt modelId="{4AB321C7-0CA6-4594-81ED-58C55FE0211A}" type="pres">
      <dgm:prSet presAssocID="{0C169CAC-361A-49AF-AFC6-5F549CDEEBB0}" presName="dummy" presStyleCnt="0"/>
      <dgm:spPr/>
    </dgm:pt>
    <dgm:pt modelId="{D8EE1606-6712-4D5F-8A6B-02CEADD601EF}" type="pres">
      <dgm:prSet presAssocID="{0C169CAC-361A-49AF-AFC6-5F549CDEEBB0}" presName="node" presStyleLbl="revTx" presStyleIdx="1" presStyleCnt="5">
        <dgm:presLayoutVars>
          <dgm:bulletEnabled val="1"/>
        </dgm:presLayoutVars>
      </dgm:prSet>
      <dgm:spPr>
        <a:prstGeom prst="rect">
          <a:avLst/>
        </a:prstGeom>
      </dgm:spPr>
    </dgm:pt>
    <dgm:pt modelId="{8DCC5268-13F3-4990-867F-BE9907232A0A}" type="pres">
      <dgm:prSet presAssocID="{16223107-D106-4EC8-AB3E-1A410E356E6F}" presName="sibTrans" presStyleLbl="node1" presStyleIdx="1" presStyleCnt="5"/>
      <dgm:spPr>
        <a:prstGeom prst="circularArrow">
          <a:avLst>
            <a:gd name="adj1" fmla="val 5199"/>
            <a:gd name="adj2" fmla="val 335798"/>
            <a:gd name="adj3" fmla="val 4015182"/>
            <a:gd name="adj4" fmla="val 2252988"/>
            <a:gd name="adj5" fmla="val 6065"/>
          </a:avLst>
        </a:prstGeom>
      </dgm:spPr>
    </dgm:pt>
    <dgm:pt modelId="{73D8C5BB-7D51-4BE9-8940-E02E2F7DA20A}" type="pres">
      <dgm:prSet presAssocID="{E645CC20-8F77-4AFD-B74D-B22B8E482E6D}" presName="dummy" presStyleCnt="0"/>
      <dgm:spPr/>
    </dgm:pt>
    <dgm:pt modelId="{89B58A68-E7C2-42B5-B565-5253C6AF200D}" type="pres">
      <dgm:prSet presAssocID="{E645CC20-8F77-4AFD-B74D-B22B8E482E6D}" presName="node" presStyleLbl="revTx" presStyleIdx="2" presStyleCnt="5" custScaleX="92636" custScaleY="111089">
        <dgm:presLayoutVars>
          <dgm:bulletEnabled val="1"/>
        </dgm:presLayoutVars>
      </dgm:prSet>
      <dgm:spPr>
        <a:prstGeom prst="rect">
          <a:avLst/>
        </a:prstGeom>
      </dgm:spPr>
    </dgm:pt>
    <dgm:pt modelId="{5D87BF38-AEB4-4AE0-AF96-1C34F397A8C0}" type="pres">
      <dgm:prSet presAssocID="{3182E71F-5122-4B1C-9380-109BDC457A1E}" presName="sibTrans" presStyleLbl="node1" presStyleIdx="2" presStyleCnt="5"/>
      <dgm:spPr>
        <a:prstGeom prst="circularArrow">
          <a:avLst>
            <a:gd name="adj1" fmla="val 5199"/>
            <a:gd name="adj2" fmla="val 335798"/>
            <a:gd name="adj3" fmla="val 8762904"/>
            <a:gd name="adj4" fmla="val 6645594"/>
            <a:gd name="adj5" fmla="val 6065"/>
          </a:avLst>
        </a:prstGeom>
      </dgm:spPr>
    </dgm:pt>
    <dgm:pt modelId="{FA12866E-D6FE-4C21-A6DA-20B9BD81895D}" type="pres">
      <dgm:prSet presAssocID="{88F18446-61FD-45A4-8B1A-246E04F958CB}" presName="dummy" presStyleCnt="0"/>
      <dgm:spPr/>
    </dgm:pt>
    <dgm:pt modelId="{A4742E5B-A390-448F-B98A-4D1783ECE1F0}" type="pres">
      <dgm:prSet presAssocID="{88F18446-61FD-45A4-8B1A-246E04F958CB}" presName="node" presStyleLbl="revTx" presStyleIdx="3" presStyleCnt="5" custAng="10800000" custFlipVert="1" custFlipHor="1" custScaleX="92557" custScaleY="63939" custRadScaleRad="96228" custRadScaleInc="-1098">
        <dgm:presLayoutVars>
          <dgm:bulletEnabled val="1"/>
        </dgm:presLayoutVars>
      </dgm:prSet>
      <dgm:spPr>
        <a:prstGeom prst="rect">
          <a:avLst/>
        </a:prstGeom>
      </dgm:spPr>
    </dgm:pt>
    <dgm:pt modelId="{DE1B0AAF-CB59-429A-8ECC-2EC3C8A12BC9}" type="pres">
      <dgm:prSet presAssocID="{2E8CB5CF-5D58-4334-939D-9FC07AD3E814}" presName="sibTrans" presStyleLbl="node1" presStyleIdx="3" presStyleCnt="5"/>
      <dgm:spPr>
        <a:prstGeom prst="circularArrow">
          <a:avLst>
            <a:gd name="adj1" fmla="val 5199"/>
            <a:gd name="adj2" fmla="val 335798"/>
            <a:gd name="adj3" fmla="val 12052656"/>
            <a:gd name="adj4" fmla="val 10204830"/>
            <a:gd name="adj5" fmla="val 6065"/>
          </a:avLst>
        </a:prstGeom>
      </dgm:spPr>
    </dgm:pt>
    <dgm:pt modelId="{8477772D-DD1F-4F73-832F-99E84577B0AC}" type="pres">
      <dgm:prSet presAssocID="{48DDE322-4FFB-4A6B-884D-D0C7C3DB6257}" presName="dummy" presStyleCnt="0"/>
      <dgm:spPr/>
    </dgm:pt>
    <dgm:pt modelId="{B2D68D66-1B56-4166-BA67-C5AF4304482D}" type="pres">
      <dgm:prSet presAssocID="{48DDE322-4FFB-4A6B-884D-D0C7C3DB6257}" presName="node" presStyleLbl="revTx" presStyleIdx="4" presStyleCnt="5" custRadScaleRad="100440" custRadScaleInc="-1432">
        <dgm:presLayoutVars>
          <dgm:bulletEnabled val="1"/>
        </dgm:presLayoutVars>
      </dgm:prSet>
      <dgm:spPr>
        <a:prstGeom prst="rect">
          <a:avLst/>
        </a:prstGeom>
      </dgm:spPr>
    </dgm:pt>
    <dgm:pt modelId="{F93B8C4F-02E2-42CC-9D36-CF74F46808C5}" type="pres">
      <dgm:prSet presAssocID="{A0F06ED4-7954-4581-8D38-ADDE26AD8378}" presName="sibTrans" presStyleLbl="node1" presStyleIdx="4" presStyleCnt="5"/>
      <dgm:spPr>
        <a:prstGeom prst="circularArrow">
          <a:avLst>
            <a:gd name="adj1" fmla="val 5199"/>
            <a:gd name="adj2" fmla="val 335798"/>
            <a:gd name="adj3" fmla="val 16893356"/>
            <a:gd name="adj4" fmla="val 15198448"/>
            <a:gd name="adj5" fmla="val 6065"/>
          </a:avLst>
        </a:prstGeom>
      </dgm:spPr>
    </dgm:pt>
  </dgm:ptLst>
  <dgm:cxnLst>
    <dgm:cxn modelId="{31BA472F-5461-4BD6-BDE7-EE4DD4FBF6B0}" srcId="{490F6BBE-6F64-4F0D-B092-69F55A3E315E}" destId="{48DDE322-4FFB-4A6B-884D-D0C7C3DB6257}" srcOrd="4" destOrd="0" parTransId="{D3ED0B0B-A595-477C-8F36-624764147F0A}" sibTransId="{A0F06ED4-7954-4581-8D38-ADDE26AD8378}"/>
    <dgm:cxn modelId="{31261630-ABF9-4F15-B4F3-A5585A72D784}" type="presOf" srcId="{5F644A1F-FC4A-4452-98A0-70207BB83981}" destId="{04678E33-798C-4FB2-A5E5-CF4D207F4D73}" srcOrd="0" destOrd="0" presId="urn:microsoft.com/office/officeart/2005/8/layout/cycle1"/>
    <dgm:cxn modelId="{DCC3E35B-61AE-4966-A727-6E7031D6AD68}" type="presOf" srcId="{3182E71F-5122-4B1C-9380-109BDC457A1E}" destId="{5D87BF38-AEB4-4AE0-AF96-1C34F397A8C0}" srcOrd="0" destOrd="0" presId="urn:microsoft.com/office/officeart/2005/8/layout/cycle1"/>
    <dgm:cxn modelId="{49D8F447-EB21-403E-AA89-930730C537AF}" type="presOf" srcId="{3D9FF57A-7B31-42C1-BC5D-472BA0AE9412}" destId="{78C2C54E-C884-4B72-A64C-34EE440630CB}" srcOrd="0" destOrd="0" presId="urn:microsoft.com/office/officeart/2005/8/layout/cycle1"/>
    <dgm:cxn modelId="{06AD8353-458A-4603-89AA-670BB660BA67}" type="presOf" srcId="{48DDE322-4FFB-4A6B-884D-D0C7C3DB6257}" destId="{B2D68D66-1B56-4166-BA67-C5AF4304482D}" srcOrd="0" destOrd="0" presId="urn:microsoft.com/office/officeart/2005/8/layout/cycle1"/>
    <dgm:cxn modelId="{AA770277-0615-4731-B02E-A0E9740BE5BF}" srcId="{490F6BBE-6F64-4F0D-B092-69F55A3E315E}" destId="{88F18446-61FD-45A4-8B1A-246E04F958CB}" srcOrd="3" destOrd="0" parTransId="{C0A04B50-8903-46EB-ABFF-64CA6B5D86EC}" sibTransId="{2E8CB5CF-5D58-4334-939D-9FC07AD3E814}"/>
    <dgm:cxn modelId="{37D18179-D3A7-4154-8E2B-00867326F572}" type="presOf" srcId="{490F6BBE-6F64-4F0D-B092-69F55A3E315E}" destId="{457D55C6-BAE3-4046-A818-F6AA37D46B27}" srcOrd="0" destOrd="0" presId="urn:microsoft.com/office/officeart/2005/8/layout/cycle1"/>
    <dgm:cxn modelId="{E347B182-2F81-4B3B-A0D5-574AC2A35F6A}" type="presOf" srcId="{E645CC20-8F77-4AFD-B74D-B22B8E482E6D}" destId="{89B58A68-E7C2-42B5-B565-5253C6AF200D}" srcOrd="0" destOrd="0" presId="urn:microsoft.com/office/officeart/2005/8/layout/cycle1"/>
    <dgm:cxn modelId="{3D587C9A-59D5-4B23-9E34-0EED351FA840}" srcId="{490F6BBE-6F64-4F0D-B092-69F55A3E315E}" destId="{E645CC20-8F77-4AFD-B74D-B22B8E482E6D}" srcOrd="2" destOrd="0" parTransId="{9FF1A394-7514-47B0-9808-B016AB5464EB}" sibTransId="{3182E71F-5122-4B1C-9380-109BDC457A1E}"/>
    <dgm:cxn modelId="{E3F3969D-3F45-44BC-98D9-287690AB4CD1}" type="presOf" srcId="{0C169CAC-361A-49AF-AFC6-5F549CDEEBB0}" destId="{D8EE1606-6712-4D5F-8A6B-02CEADD601EF}" srcOrd="0" destOrd="0" presId="urn:microsoft.com/office/officeart/2005/8/layout/cycle1"/>
    <dgm:cxn modelId="{ACDC20AC-D562-4095-93BC-8A3DCA1E40E6}" type="presOf" srcId="{2E8CB5CF-5D58-4334-939D-9FC07AD3E814}" destId="{DE1B0AAF-CB59-429A-8ECC-2EC3C8A12BC9}" srcOrd="0" destOrd="0" presId="urn:microsoft.com/office/officeart/2005/8/layout/cycle1"/>
    <dgm:cxn modelId="{D17C84C8-EBB2-4453-88C6-159B8CC9DD17}" type="presOf" srcId="{16223107-D106-4EC8-AB3E-1A410E356E6F}" destId="{8DCC5268-13F3-4990-867F-BE9907232A0A}" srcOrd="0" destOrd="0" presId="urn:microsoft.com/office/officeart/2005/8/layout/cycle1"/>
    <dgm:cxn modelId="{7825A6DD-FD14-4579-B64E-92A61917BC7E}" srcId="{490F6BBE-6F64-4F0D-B092-69F55A3E315E}" destId="{0C169CAC-361A-49AF-AFC6-5F549CDEEBB0}" srcOrd="1" destOrd="0" parTransId="{CB55EDB5-C292-4AC4-8D94-72928BE27C89}" sibTransId="{16223107-D106-4EC8-AB3E-1A410E356E6F}"/>
    <dgm:cxn modelId="{DF4C07F2-6FB1-4F56-8549-B629F97E1572}" type="presOf" srcId="{A0F06ED4-7954-4581-8D38-ADDE26AD8378}" destId="{F93B8C4F-02E2-42CC-9D36-CF74F46808C5}" srcOrd="0" destOrd="0" presId="urn:microsoft.com/office/officeart/2005/8/layout/cycle1"/>
    <dgm:cxn modelId="{6B8D6EF4-51CF-4A15-8700-0E6060945AE8}" type="presOf" srcId="{88F18446-61FD-45A4-8B1A-246E04F958CB}" destId="{A4742E5B-A390-448F-B98A-4D1783ECE1F0}" srcOrd="0" destOrd="0" presId="urn:microsoft.com/office/officeart/2005/8/layout/cycle1"/>
    <dgm:cxn modelId="{030432FA-A122-403F-90D0-6619640630AE}" srcId="{490F6BBE-6F64-4F0D-B092-69F55A3E315E}" destId="{5F644A1F-FC4A-4452-98A0-70207BB83981}" srcOrd="0" destOrd="0" parTransId="{80CB8925-4415-4629-BA72-959FBFC78A8E}" sibTransId="{3D9FF57A-7B31-42C1-BC5D-472BA0AE9412}"/>
    <dgm:cxn modelId="{4C83C49B-2D40-4CF1-80E7-BD57FC4D0611}" type="presParOf" srcId="{457D55C6-BAE3-4046-A818-F6AA37D46B27}" destId="{9F9BE1B2-D3B2-4560-9C60-327ABB88BA63}" srcOrd="0" destOrd="0" presId="urn:microsoft.com/office/officeart/2005/8/layout/cycle1"/>
    <dgm:cxn modelId="{1B5CFD62-EB85-4771-ADB9-25E8A6311135}" type="presParOf" srcId="{457D55C6-BAE3-4046-A818-F6AA37D46B27}" destId="{04678E33-798C-4FB2-A5E5-CF4D207F4D73}" srcOrd="1" destOrd="0" presId="urn:microsoft.com/office/officeart/2005/8/layout/cycle1"/>
    <dgm:cxn modelId="{0A9AF5CA-2C28-4AF0-AAEE-CD27B82B9EE7}" type="presParOf" srcId="{457D55C6-BAE3-4046-A818-F6AA37D46B27}" destId="{78C2C54E-C884-4B72-A64C-34EE440630CB}" srcOrd="2" destOrd="0" presId="urn:microsoft.com/office/officeart/2005/8/layout/cycle1"/>
    <dgm:cxn modelId="{32FEA8F4-78CA-4A42-92B2-AADBB4652CA9}" type="presParOf" srcId="{457D55C6-BAE3-4046-A818-F6AA37D46B27}" destId="{4AB321C7-0CA6-4594-81ED-58C55FE0211A}" srcOrd="3" destOrd="0" presId="urn:microsoft.com/office/officeart/2005/8/layout/cycle1"/>
    <dgm:cxn modelId="{B3E1ACCF-5C75-4D62-94DD-1088A8CE16A3}" type="presParOf" srcId="{457D55C6-BAE3-4046-A818-F6AA37D46B27}" destId="{D8EE1606-6712-4D5F-8A6B-02CEADD601EF}" srcOrd="4" destOrd="0" presId="urn:microsoft.com/office/officeart/2005/8/layout/cycle1"/>
    <dgm:cxn modelId="{4B3F2532-71A8-4EED-BF84-5E853D855D9A}" type="presParOf" srcId="{457D55C6-BAE3-4046-A818-F6AA37D46B27}" destId="{8DCC5268-13F3-4990-867F-BE9907232A0A}" srcOrd="5" destOrd="0" presId="urn:microsoft.com/office/officeart/2005/8/layout/cycle1"/>
    <dgm:cxn modelId="{97453089-32FF-4E45-B602-1D7CA627C7DB}" type="presParOf" srcId="{457D55C6-BAE3-4046-A818-F6AA37D46B27}" destId="{73D8C5BB-7D51-4BE9-8940-E02E2F7DA20A}" srcOrd="6" destOrd="0" presId="urn:microsoft.com/office/officeart/2005/8/layout/cycle1"/>
    <dgm:cxn modelId="{B1F9F381-9C34-4021-887F-D8CCB2F0D373}" type="presParOf" srcId="{457D55C6-BAE3-4046-A818-F6AA37D46B27}" destId="{89B58A68-E7C2-42B5-B565-5253C6AF200D}" srcOrd="7" destOrd="0" presId="urn:microsoft.com/office/officeart/2005/8/layout/cycle1"/>
    <dgm:cxn modelId="{76C5924D-84AE-4AA7-BFB1-DD9C9DC71A16}" type="presParOf" srcId="{457D55C6-BAE3-4046-A818-F6AA37D46B27}" destId="{5D87BF38-AEB4-4AE0-AF96-1C34F397A8C0}" srcOrd="8" destOrd="0" presId="urn:microsoft.com/office/officeart/2005/8/layout/cycle1"/>
    <dgm:cxn modelId="{0D7CDF52-B179-41E4-BD83-06D1146C1DE6}" type="presParOf" srcId="{457D55C6-BAE3-4046-A818-F6AA37D46B27}" destId="{FA12866E-D6FE-4C21-A6DA-20B9BD81895D}" srcOrd="9" destOrd="0" presId="urn:microsoft.com/office/officeart/2005/8/layout/cycle1"/>
    <dgm:cxn modelId="{4D8929F8-6D19-4736-86C0-D62AE884AFEC}" type="presParOf" srcId="{457D55C6-BAE3-4046-A818-F6AA37D46B27}" destId="{A4742E5B-A390-448F-B98A-4D1783ECE1F0}" srcOrd="10" destOrd="0" presId="urn:microsoft.com/office/officeart/2005/8/layout/cycle1"/>
    <dgm:cxn modelId="{2E79D70E-A4D6-4C45-AA1E-4B7DCE3BAD81}" type="presParOf" srcId="{457D55C6-BAE3-4046-A818-F6AA37D46B27}" destId="{DE1B0AAF-CB59-429A-8ECC-2EC3C8A12BC9}" srcOrd="11" destOrd="0" presId="urn:microsoft.com/office/officeart/2005/8/layout/cycle1"/>
    <dgm:cxn modelId="{03007FF6-E5BE-426D-A229-C6B082D1B5C9}" type="presParOf" srcId="{457D55C6-BAE3-4046-A818-F6AA37D46B27}" destId="{8477772D-DD1F-4F73-832F-99E84577B0AC}" srcOrd="12" destOrd="0" presId="urn:microsoft.com/office/officeart/2005/8/layout/cycle1"/>
    <dgm:cxn modelId="{D2CDA2AA-50A3-4D4E-9A25-02EF6938D6F6}" type="presParOf" srcId="{457D55C6-BAE3-4046-A818-F6AA37D46B27}" destId="{B2D68D66-1B56-4166-BA67-C5AF4304482D}" srcOrd="13" destOrd="0" presId="urn:microsoft.com/office/officeart/2005/8/layout/cycle1"/>
    <dgm:cxn modelId="{25B57A50-EEEF-44A6-8726-8DFCF704EA76}" type="presParOf" srcId="{457D55C6-BAE3-4046-A818-F6AA37D46B27}" destId="{F93B8C4F-02E2-42CC-9D36-CF74F46808C5}" srcOrd="14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78E33-798C-4FB2-A5E5-CF4D207F4D73}">
      <dsp:nvSpPr>
        <dsp:cNvPr id="0" name=""/>
        <dsp:cNvSpPr/>
      </dsp:nvSpPr>
      <dsp:spPr>
        <a:xfrm>
          <a:off x="6120137" y="2762"/>
          <a:ext cx="1533508" cy="153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mbria"/>
            <a:buNone/>
          </a:pPr>
          <a:r>
            <a:rPr lang="sv-SE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Certifiering av brukarinflytande med fokus på samverkan </a:t>
          </a:r>
        </a:p>
      </dsp:txBody>
      <dsp:txXfrm>
        <a:off x="6120137" y="2762"/>
        <a:ext cx="1533508" cy="1533508"/>
      </dsp:txXfrm>
    </dsp:sp>
    <dsp:sp modelId="{78C2C54E-C884-4B72-A64C-34EE440630CB}">
      <dsp:nvSpPr>
        <dsp:cNvPr id="0" name=""/>
        <dsp:cNvSpPr/>
      </dsp:nvSpPr>
      <dsp:spPr>
        <a:xfrm>
          <a:off x="2511302" y="-41777"/>
          <a:ext cx="5751412" cy="5751412"/>
        </a:xfrm>
        <a:prstGeom prst="circularArrow">
          <a:avLst>
            <a:gd name="adj1" fmla="val 5199"/>
            <a:gd name="adj2" fmla="val 335798"/>
            <a:gd name="adj3" fmla="val 21293709"/>
            <a:gd name="adj4" fmla="val 19765829"/>
            <a:gd name="adj5" fmla="val 6065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E1606-6712-4D5F-8A6B-02CEADD601EF}">
      <dsp:nvSpPr>
        <dsp:cNvPr id="0" name=""/>
        <dsp:cNvSpPr/>
      </dsp:nvSpPr>
      <dsp:spPr>
        <a:xfrm>
          <a:off x="7047115" y="2855708"/>
          <a:ext cx="1533508" cy="153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Efter 1 år extern brukarrevision &gt; förslag på åtgärder </a:t>
          </a:r>
        </a:p>
      </dsp:txBody>
      <dsp:txXfrm>
        <a:off x="7047115" y="2855708"/>
        <a:ext cx="1533508" cy="1533508"/>
      </dsp:txXfrm>
    </dsp:sp>
    <dsp:sp modelId="{8DCC5268-13F3-4990-867F-BE9907232A0A}">
      <dsp:nvSpPr>
        <dsp:cNvPr id="0" name=""/>
        <dsp:cNvSpPr/>
      </dsp:nvSpPr>
      <dsp:spPr>
        <a:xfrm>
          <a:off x="2511302" y="-41777"/>
          <a:ext cx="5751412" cy="5751412"/>
        </a:xfrm>
        <a:prstGeom prst="circularArrow">
          <a:avLst>
            <a:gd name="adj1" fmla="val 5199"/>
            <a:gd name="adj2" fmla="val 335798"/>
            <a:gd name="adj3" fmla="val 4015182"/>
            <a:gd name="adj4" fmla="val 2252988"/>
            <a:gd name="adj5" fmla="val 6065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58A68-E7C2-42B5-B565-5253C6AF200D}">
      <dsp:nvSpPr>
        <dsp:cNvPr id="0" name=""/>
        <dsp:cNvSpPr/>
      </dsp:nvSpPr>
      <dsp:spPr>
        <a:xfrm>
          <a:off x="4676718" y="4533901"/>
          <a:ext cx="1420581" cy="1703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mbria"/>
            <a:buNone/>
          </a:pPr>
          <a:r>
            <a:rPr lang="sv-SE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Prioritering i  revisionen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mbria"/>
            <a:buNone/>
          </a:pPr>
          <a:r>
            <a:rPr lang="sv-SE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- uppdaterad handlingsplan </a:t>
          </a:r>
        </a:p>
      </dsp:txBody>
      <dsp:txXfrm>
        <a:off x="4676718" y="4533901"/>
        <a:ext cx="1420581" cy="1703559"/>
      </dsp:txXfrm>
    </dsp:sp>
    <dsp:sp modelId="{5D87BF38-AEB4-4AE0-AF96-1C34F397A8C0}">
      <dsp:nvSpPr>
        <dsp:cNvPr id="0" name=""/>
        <dsp:cNvSpPr/>
      </dsp:nvSpPr>
      <dsp:spPr>
        <a:xfrm>
          <a:off x="2646767" y="1608"/>
          <a:ext cx="5751412" cy="5751412"/>
        </a:xfrm>
        <a:prstGeom prst="circularArrow">
          <a:avLst>
            <a:gd name="adj1" fmla="val 5199"/>
            <a:gd name="adj2" fmla="val 335798"/>
            <a:gd name="adj3" fmla="val 8762904"/>
            <a:gd name="adj4" fmla="val 6645594"/>
            <a:gd name="adj5" fmla="val 6065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42E5B-A390-448F-B98A-4D1783ECE1F0}">
      <dsp:nvSpPr>
        <dsp:cNvPr id="0" name=""/>
        <dsp:cNvSpPr/>
      </dsp:nvSpPr>
      <dsp:spPr>
        <a:xfrm rot="10800000" flipH="1" flipV="1">
          <a:off x="2345518" y="3113197"/>
          <a:ext cx="1419369" cy="98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Reflektion och implementering  </a:t>
          </a:r>
        </a:p>
      </dsp:txBody>
      <dsp:txXfrm rot="-10800000">
        <a:off x="2345518" y="3113197"/>
        <a:ext cx="1419369" cy="980510"/>
      </dsp:txXfrm>
    </dsp:sp>
    <dsp:sp modelId="{DE1B0AAF-CB59-429A-8ECC-2EC3C8A12BC9}">
      <dsp:nvSpPr>
        <dsp:cNvPr id="0" name=""/>
        <dsp:cNvSpPr/>
      </dsp:nvSpPr>
      <dsp:spPr>
        <a:xfrm>
          <a:off x="2585350" y="-202030"/>
          <a:ext cx="5751412" cy="5751412"/>
        </a:xfrm>
        <a:prstGeom prst="circularArrow">
          <a:avLst>
            <a:gd name="adj1" fmla="val 5199"/>
            <a:gd name="adj2" fmla="val 335798"/>
            <a:gd name="adj3" fmla="val 12052656"/>
            <a:gd name="adj4" fmla="val 10204830"/>
            <a:gd name="adj5" fmla="val 6065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68D66-1B56-4166-BA67-C5AF4304482D}">
      <dsp:nvSpPr>
        <dsp:cNvPr id="0" name=""/>
        <dsp:cNvSpPr/>
      </dsp:nvSpPr>
      <dsp:spPr>
        <a:xfrm>
          <a:off x="3101362" y="2753"/>
          <a:ext cx="1533508" cy="153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Efter 2 år förnyad certifiering &gt; ny handlingsplan </a:t>
          </a:r>
        </a:p>
      </dsp:txBody>
      <dsp:txXfrm>
        <a:off x="3101362" y="2753"/>
        <a:ext cx="1533508" cy="1533508"/>
      </dsp:txXfrm>
    </dsp:sp>
    <dsp:sp modelId="{F93B8C4F-02E2-42CC-9D36-CF74F46808C5}">
      <dsp:nvSpPr>
        <dsp:cNvPr id="0" name=""/>
        <dsp:cNvSpPr/>
      </dsp:nvSpPr>
      <dsp:spPr>
        <a:xfrm>
          <a:off x="2491994" y="-47652"/>
          <a:ext cx="5751412" cy="5751412"/>
        </a:xfrm>
        <a:prstGeom prst="circularArrow">
          <a:avLst>
            <a:gd name="adj1" fmla="val 5199"/>
            <a:gd name="adj2" fmla="val 335798"/>
            <a:gd name="adj3" fmla="val 16893356"/>
            <a:gd name="adj4" fmla="val 15198448"/>
            <a:gd name="adj5" fmla="val 6065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5A43D-2A58-F14F-9AA7-5580946E5807}" type="datetimeFigureOut">
              <a:rPr lang="sv-SE" smtClean="0"/>
              <a:t>2020-11-30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4164A-7FC3-8444-977B-971003AE92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913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164A-7FC3-8444-977B-971003AE92B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476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6A76-A8A3-1548-9FDD-EAF268682A65}" type="datetime1">
              <a:rPr lang="sv-SE" smtClean="0"/>
              <a:t>2020-11-30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753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5A8D-340D-1642-B237-FCA42A96E282}" type="datetime1">
              <a:rPr lang="sv-SE" smtClean="0"/>
              <a:t>2020-11-30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576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DF79-5339-B547-8AEE-271D0C4416C4}" type="datetime1">
              <a:rPr lang="sv-SE" smtClean="0"/>
              <a:t>2020-11-30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88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1CC-6593-DC4C-A444-3E10F15050D8}" type="datetime1">
              <a:rPr lang="sv-SE" smtClean="0"/>
              <a:t>2020-11-30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14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31D4-55DF-1746-B237-89D3581FA895}" type="datetime1">
              <a:rPr lang="sv-SE" smtClean="0"/>
              <a:t>2020-11-30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25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CB55-D65F-EF46-B388-5BBC74AE5B9B}" type="datetime1">
              <a:rPr lang="sv-SE" smtClean="0"/>
              <a:t>2020-11-30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262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D7A-A493-CC44-A0FA-AFB0191DFDC7}" type="datetime1">
              <a:rPr lang="sv-SE" smtClean="0"/>
              <a:t>2020-11-30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700A-2949-A44C-9087-210A3E6DF3E2}" type="datetime1">
              <a:rPr lang="sv-SE" smtClean="0"/>
              <a:t>2020-11-30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962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9CE3-0B56-A643-8D80-0ADF999E6C20}" type="datetime1">
              <a:rPr lang="sv-SE" smtClean="0"/>
              <a:t>2020-11-30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956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00F0-F617-BF40-94B1-47A927AAFF2E}" type="datetime1">
              <a:rPr lang="sv-SE" smtClean="0"/>
              <a:t>2020-11-30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965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8909-FAC0-C54C-AEAD-A3086FF517F9}" type="datetime1">
              <a:rPr lang="sv-SE" smtClean="0"/>
              <a:t>2020-11-30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© Brukarkraft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623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7945-F813-5740-AC83-45FD793A1941}" type="datetime1">
              <a:rPr lang="sv-SE" smtClean="0"/>
              <a:t>2020-11-30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© Brukarkraft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76694-AD94-3C44-9260-091005E989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96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46" y="4513385"/>
            <a:ext cx="12226736" cy="2344615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769" y="1735015"/>
            <a:ext cx="59309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06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5263D-A971-4147-8F93-CE02F04A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Prioritering av resultat  - steg tre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506915-8A3D-49D6-A22A-80C921FED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sv-SE" sz="2800" dirty="0"/>
              <a:t> </a:t>
            </a:r>
            <a:r>
              <a:rPr lang="sv-SE" altLang="sv-SE" dirty="0"/>
              <a:t>Brukare och personal går igenom resultatet från brukarrevisionen</a:t>
            </a:r>
          </a:p>
          <a:p>
            <a:endParaRPr lang="sv-SE" altLang="sv-SE" dirty="0"/>
          </a:p>
          <a:p>
            <a:r>
              <a:rPr lang="sv-SE" altLang="sv-SE" sz="2800" dirty="0"/>
              <a:t> Handlingsplanen revideras med Tredje kraftens PRIO-karta</a:t>
            </a:r>
          </a:p>
          <a:p>
            <a:endParaRPr lang="sv-SE" dirty="0"/>
          </a:p>
          <a:p>
            <a:r>
              <a:rPr lang="sv-SE" dirty="0"/>
              <a:t>Nu gäller en reviderad handlingsplan i ca ett år innan det är dags för en ny certifiering och hjulet börjar om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3F559AD-8AB0-4014-8AFE-71594C259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76" y="5369171"/>
            <a:ext cx="3233655" cy="107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61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3CA018-55E5-4E49-957E-E30129E31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altLang="sv-SE" i="1" dirty="0"/>
            </a:br>
            <a:r>
              <a:rPr lang="sv-SE" altLang="sv-SE" sz="4900" b="1" i="1" dirty="0"/>
              <a:t>Resultatet </a:t>
            </a:r>
            <a:br>
              <a:rPr lang="sv-SE" altLang="sv-SE" i="1" dirty="0"/>
            </a:br>
            <a:br>
              <a:rPr lang="sv-SE" altLang="sv-SE" i="1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36A270-0583-4CFA-B6EA-B22D8055D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4866323"/>
          </a:xfrm>
        </p:spPr>
        <p:txBody>
          <a:bodyPr/>
          <a:lstStyle/>
          <a:p>
            <a:r>
              <a:rPr lang="sv-SE" altLang="sv-SE" dirty="0"/>
              <a:t>Ökad delaktighet och kontinuerligt inflytande för brukare</a:t>
            </a:r>
          </a:p>
          <a:p>
            <a:r>
              <a:rPr lang="sv-SE" altLang="sv-SE" dirty="0"/>
              <a:t>Bättre förståelse hos både brukare och personal om verksamhetens utveckling och funktioner</a:t>
            </a:r>
          </a:p>
          <a:p>
            <a:r>
              <a:rPr lang="sv-SE" altLang="sv-SE" dirty="0"/>
              <a:t>Bättre kunskap om rättigheter och möjligheter hos brukare och personal</a:t>
            </a:r>
          </a:p>
          <a:p>
            <a:r>
              <a:rPr lang="sv-SE" altLang="sv-SE" dirty="0"/>
              <a:t> Förutsättningar för bättre måluppfyllelse</a:t>
            </a:r>
          </a:p>
          <a:p>
            <a:pPr marL="0" indent="0">
              <a:buNone/>
            </a:pPr>
            <a:r>
              <a:rPr lang="sv-SE" altLang="sv-SE" i="1" dirty="0"/>
              <a:t>Och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altLang="sv-SE" dirty="0"/>
              <a:t> Kontinuerlig intern utvärdering för de enskilda verksamheterna med Brukarkrafts externa stöd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altLang="sv-SE" dirty="0"/>
              <a:t> Ökad samverkan med andra aktörer när behov finns. </a:t>
            </a:r>
            <a:endParaRPr lang="sv-SE" altLang="sv-SE" sz="2800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47C1212-A9AB-4EBD-99A9-CDC09F81B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896" y="5547360"/>
            <a:ext cx="3233655" cy="107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7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2122" y="2414954"/>
            <a:ext cx="10515600" cy="1221765"/>
          </a:xfrm>
        </p:spPr>
        <p:txBody>
          <a:bodyPr>
            <a:normAutofit/>
          </a:bodyPr>
          <a:lstStyle/>
          <a:p>
            <a:pPr algn="ctr"/>
            <a:r>
              <a:rPr lang="sv-SE" sz="6000" dirty="0">
                <a:latin typeface="Calibri" charset="0"/>
                <a:ea typeface="Calibri" charset="0"/>
                <a:cs typeface="Calibri" charset="0"/>
              </a:rPr>
              <a:t>Tack!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46" y="4513385"/>
            <a:ext cx="12226736" cy="23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2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76" y="5369171"/>
            <a:ext cx="3233655" cy="1073268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812800" y="721360"/>
            <a:ext cx="10734431" cy="532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>
                <a:latin typeface="+mj-lt"/>
              </a:rPr>
              <a:t>Våra mål med metoderna vi utvecklat för inflytande:</a:t>
            </a:r>
          </a:p>
          <a:p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Brukarnas kunskaper är viktiga för kvalitén och servicen i arbetet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Ömsesidig förståelse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Jämlikhet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Bättre effektivitet och måluppfyllelse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Inflytande och delaktighet är en friskfaktor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Demokrati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r>
              <a:rPr lang="sv-SE" sz="2400" dirty="0"/>
              <a:t>(E. </a:t>
            </a:r>
            <a:r>
              <a:rPr lang="sv-SE" sz="2400" dirty="0" err="1"/>
              <a:t>Vedung</a:t>
            </a:r>
            <a:r>
              <a:rPr lang="sv-SE" sz="2400" dirty="0"/>
              <a:t> och M. Dahlberg, Demokrati och brukarutvärdering, Studentlitteratur 2013)</a:t>
            </a:r>
          </a:p>
        </p:txBody>
      </p:sp>
    </p:spTree>
    <p:extLst>
      <p:ext uri="{BB962C8B-B14F-4D97-AF65-F5344CB8AC3E}">
        <p14:creationId xmlns:p14="http://schemas.microsoft.com/office/powerpoint/2010/main" val="319926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E37057-AB3F-4122-9DFC-23363DE69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r>
              <a:rPr lang="sv-SE" dirty="0"/>
              <a:t>Tredje kraften – för bättre samverkan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ABF3DA-FD77-4A6C-AC4F-3D93F24F9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  <a:p>
            <a:r>
              <a:rPr lang="sv-SE" dirty="0"/>
              <a:t>Treårigt projekt med stöd från Allmänna arvsfonden. Samarbete med kommuner, regioner och samordningsförbund </a:t>
            </a:r>
          </a:p>
          <a:p>
            <a:r>
              <a:rPr lang="sv-SE" dirty="0"/>
              <a:t>Vi utvecklar en modell för brukarinflytande för unga, 16-26 år, med samtidig psykisk ohälsa och missbruk/beroende </a:t>
            </a:r>
          </a:p>
          <a:p>
            <a:r>
              <a:rPr lang="sv-SE" dirty="0"/>
              <a:t>Den Tredje kraften är brukarnas kraft jämte personal och vetenskap – EBP. Tredje kraften-metoden bygger också på tre block, certifiering, revision och prioritering.</a:t>
            </a:r>
          </a:p>
          <a:p>
            <a:r>
              <a:rPr lang="sv-SE" dirty="0"/>
              <a:t>Modellen syftar till ökad samverkan mellan hälso- och sjukvården och kommunernas socialtjänst där den unges sammantagna behov står i centrum </a:t>
            </a:r>
          </a:p>
          <a:p>
            <a:r>
              <a:rPr lang="sv-SE" dirty="0"/>
              <a:t>Modellen kan användas i andra åldersgrupper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E719622-4F26-441F-8470-03A5DA2950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76" y="5369171"/>
            <a:ext cx="3233655" cy="107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56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6B28FC-6FBE-4FC9-958D-4D8C9E6D8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sz="4400" dirty="0">
                <a:latin typeface="+mj-lt"/>
              </a:rPr>
            </a:br>
            <a:br>
              <a:rPr lang="sv-SE" sz="4400" dirty="0">
                <a:latin typeface="+mj-lt"/>
              </a:rPr>
            </a:br>
            <a:r>
              <a:rPr lang="sv-SE" sz="4900" dirty="0"/>
              <a:t>Tredje kraften – kontinuerligt inflytande</a:t>
            </a:r>
            <a:br>
              <a:rPr lang="sv-SE" sz="4400" dirty="0">
                <a:latin typeface="+mj-lt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889D73-B235-4B92-B2AA-3BD00C323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Många huvudmän vill stärka brukarinflytandet, men är oklara över hur det ska gå till</a:t>
            </a:r>
          </a:p>
          <a:p>
            <a:pPr marL="342900" indent="-342900"/>
            <a:r>
              <a:rPr lang="sv-SE" dirty="0"/>
              <a:t>För starkare kontinuitet och samverkan fungerar certifiering i brukarinflytande som</a:t>
            </a:r>
            <a:r>
              <a:rPr lang="sv-SE" sz="2800" dirty="0"/>
              <a:t> avstamp i metoden Tredje kraften</a:t>
            </a:r>
          </a:p>
          <a:p>
            <a:pPr marL="342900" indent="-342900"/>
            <a:r>
              <a:rPr lang="sv-SE" sz="2800" dirty="0"/>
              <a:t>Tredje kraften bygger på kunskap från de brukarstyrda brukarrevisionerna </a:t>
            </a:r>
            <a:r>
              <a:rPr lang="sv-SE" dirty="0"/>
              <a:t>–</a:t>
            </a:r>
            <a:r>
              <a:rPr lang="sv-SE" sz="2800" dirty="0"/>
              <a:t> tio kvalitetsområden </a:t>
            </a:r>
            <a:r>
              <a:rPr lang="sv-SE" dirty="0"/>
              <a:t>– och </a:t>
            </a:r>
            <a:r>
              <a:rPr lang="sv-SE" sz="2800" dirty="0"/>
              <a:t>vår metod för certifiering av brukarinflytande</a:t>
            </a:r>
          </a:p>
          <a:p>
            <a:pPr marL="342900" indent="-342900"/>
            <a:endParaRPr lang="sv-SE" sz="2800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EF3618-9042-4541-8E57-62BA6F6B3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76" y="5369171"/>
            <a:ext cx="3233655" cy="107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6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290283-D5EA-49DC-87F8-EC390F7D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sz="4400" dirty="0"/>
            </a:br>
            <a:r>
              <a:rPr lang="sv-SE" dirty="0"/>
              <a:t>Kvalitetsområden – från revisioner till certifiering</a:t>
            </a:r>
            <a:br>
              <a:rPr lang="sv-SE" sz="4400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541E77-B038-4DFD-B59F-A30B97893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Bemötande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Kartläggning av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Mål och delmål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Stödinsatser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Samverkan med andra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Uppföljning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Utbildning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Brukarinflytandepolicy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Kvalitetsledningssystem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4A92607-5B1A-478A-B6EA-EC1D392F8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76" y="5369171"/>
            <a:ext cx="3233655" cy="107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60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11A8E16-8EE1-4B87-9991-2AC0F3187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6766846"/>
              </p:ext>
            </p:extLst>
          </p:nvPr>
        </p:nvGraphicFramePr>
        <p:xfrm>
          <a:off x="708991" y="497840"/>
          <a:ext cx="10774018" cy="619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Bildobjekt 2">
            <a:extLst>
              <a:ext uri="{FF2B5EF4-FFF2-40B4-BE49-F238E27FC236}">
                <a16:creationId xmlns:a16="http://schemas.microsoft.com/office/drawing/2014/main" id="{2C0143EB-0764-49D8-B320-329216C7DE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056" y="5622172"/>
            <a:ext cx="3233655" cy="107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28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76" y="5369171"/>
            <a:ext cx="3233655" cy="1073268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559168" y="902677"/>
            <a:ext cx="903849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4400" dirty="0">
              <a:latin typeface="+mj-lt"/>
            </a:endParaRPr>
          </a:p>
          <a:p>
            <a:r>
              <a:rPr lang="sv-SE" sz="4400" dirty="0">
                <a:latin typeface="+mj-lt"/>
              </a:rPr>
              <a:t>Samproduktion brukare och personal</a:t>
            </a:r>
          </a:p>
          <a:p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Hela den aktuella verksamheten ska vara delaktig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Ledningen fattar beslut om att certifiera verksamhetens arbete med brukarinflytande som start i Tredje kraften-metoden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En arbetsgrupp utses med lika många representanter för brukare, som för ledning och personal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Arbetsgruppen får en inledande utbildning i brukarinflytande</a:t>
            </a:r>
          </a:p>
          <a:p>
            <a:endParaRPr lang="sv-SE" sz="2400" dirty="0">
              <a:sym typeface="Wingdings"/>
            </a:endParaRP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53281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76" y="5369171"/>
            <a:ext cx="3233655" cy="1073268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559168" y="902677"/>
            <a:ext cx="903849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/>
          </a:p>
          <a:p>
            <a:pPr>
              <a:defRPr/>
            </a:pPr>
            <a:r>
              <a:rPr lang="sv-SE" altLang="sv-SE" sz="4400" dirty="0">
                <a:latin typeface="+mj-lt"/>
              </a:rPr>
              <a:t>Certifiering – steg ett i Tredje kraften</a:t>
            </a:r>
          </a:p>
          <a:p>
            <a:pPr>
              <a:defRPr/>
            </a:pPr>
            <a:endParaRPr lang="sv-SE" altLang="sv-SE" sz="2400" dirty="0"/>
          </a:p>
          <a:p>
            <a:pPr>
              <a:defRPr/>
            </a:pPr>
            <a:r>
              <a:rPr lang="sv-SE" altLang="sv-SE" sz="2400" dirty="0"/>
              <a:t>Arbetet genomförs med Brukarkrafts stöd:</a:t>
            </a:r>
          </a:p>
          <a:p>
            <a:pPr>
              <a:defRPr/>
            </a:pPr>
            <a:endParaRPr lang="sv-SE" altLang="sv-SE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Arbetsgruppen reflekterar utifrån de tio kvalitetsområdena och kommer fram till sina förbättringsförslag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De utarbetar en handlingsplan för förbättringsarbetet som antas av ledningen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Ledningen förankrar handlingsplanen hos all personal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All personal får utbildning i brukarinflytande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sv-SE" sz="2400" dirty="0">
              <a:sym typeface="Wingdings"/>
            </a:endParaRP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59036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CDA578-B531-4CF1-A3F8-A6B9A7A28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040" y="568960"/>
            <a:ext cx="9636760" cy="1121728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sz="4900" dirty="0"/>
              <a:t>Brukarrevision – steg två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338B38-14BA-4F89-B265-247277FB1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040" y="1825625"/>
            <a:ext cx="9636760" cy="4351338"/>
          </a:xfrm>
        </p:spPr>
        <p:txBody>
          <a:bodyPr/>
          <a:lstStyle/>
          <a:p>
            <a:pPr>
              <a:defRPr/>
            </a:pPr>
            <a:endParaRPr lang="sv-SE" altLang="sv-SE" sz="2800" dirty="0"/>
          </a:p>
          <a:p>
            <a:pPr>
              <a:defRPr/>
            </a:pPr>
            <a:r>
              <a:rPr lang="sv-SE" altLang="sv-SE" sz="2800" dirty="0"/>
              <a:t>En brukarrevision genomförs av Brukarkrafts externa arbetsgrupp efter samma frågeområden som certifieringen bygger på</a:t>
            </a:r>
            <a:endParaRPr lang="sv-SE" altLang="sv-SE" dirty="0"/>
          </a:p>
          <a:p>
            <a:r>
              <a:rPr lang="sv-SE" dirty="0"/>
              <a:t>Verksamheten får revisionsrapport från Brukarkraft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5E543EE-440A-454C-A8F9-AE26F0CC0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76" y="5369171"/>
            <a:ext cx="3233655" cy="107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075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487</Words>
  <Application>Microsoft Office PowerPoint</Application>
  <PresentationFormat>Bredbild</PresentationFormat>
  <Paragraphs>75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Wingdings</vt:lpstr>
      <vt:lpstr>Office Theme</vt:lpstr>
      <vt:lpstr>PowerPoint-presentation</vt:lpstr>
      <vt:lpstr>PowerPoint-presentation</vt:lpstr>
      <vt:lpstr> Tredje kraften – för bättre samverkan</vt:lpstr>
      <vt:lpstr>  Tredje kraften – kontinuerligt inflytande </vt:lpstr>
      <vt:lpstr> Kvalitetsområden – från revisioner till certifiering </vt:lpstr>
      <vt:lpstr>PowerPoint-presentation</vt:lpstr>
      <vt:lpstr>PowerPoint-presentation</vt:lpstr>
      <vt:lpstr>PowerPoint-presentation</vt:lpstr>
      <vt:lpstr> Brukarrevision – steg två</vt:lpstr>
      <vt:lpstr>Prioritering av resultat  - steg tre</vt:lpstr>
      <vt:lpstr> Resultatet   </vt:lpstr>
      <vt:lpstr>Tack!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Office-användare</dc:creator>
  <cp:lastModifiedBy>Camilla Svenonius</cp:lastModifiedBy>
  <cp:revision>25</cp:revision>
  <dcterms:created xsi:type="dcterms:W3CDTF">2015-11-06T11:35:34Z</dcterms:created>
  <dcterms:modified xsi:type="dcterms:W3CDTF">2020-11-30T14:47:45Z</dcterms:modified>
</cp:coreProperties>
</file>